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Default Extension="docx" ContentType="application/vnd.openxmlformats-officedocument.wordprocessingml.document"/>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Default Extension="emf" ContentType="image/x-emf"/>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sldIdLst>
    <p:sldId id="256" r:id="rId2"/>
    <p:sldId id="257" r:id="rId3"/>
    <p:sldId id="259" r:id="rId4"/>
    <p:sldId id="260" r:id="rId5"/>
    <p:sldId id="258" r:id="rId6"/>
    <p:sldId id="262" r:id="rId7"/>
    <p:sldId id="261" r:id="rId8"/>
    <p:sldId id="263" r:id="rId9"/>
    <p:sldId id="264" r:id="rId10"/>
    <p:sldId id="265" r:id="rId11"/>
    <p:sldId id="267" r:id="rId12"/>
    <p:sldId id="266" r:id="rId13"/>
    <p:sldId id="268" r:id="rId14"/>
    <p:sldId id="269" r:id="rId15"/>
    <p:sldId id="271" r:id="rId16"/>
    <p:sldId id="270" r:id="rId17"/>
    <p:sldId id="272" r:id="rId18"/>
    <p:sldId id="273" r:id="rId19"/>
    <p:sldId id="274" r:id="rId20"/>
    <p:sldId id="275" r:id="rId21"/>
    <p:sldId id="276" r:id="rId22"/>
    <p:sldId id="277" r:id="rId23"/>
    <p:sldId id="278" r:id="rId24"/>
    <p:sldId id="279" r:id="rId25"/>
    <p:sldId id="283" r:id="rId26"/>
    <p:sldId id="296" r:id="rId27"/>
    <p:sldId id="280" r:id="rId28"/>
    <p:sldId id="281" r:id="rId29"/>
    <p:sldId id="282" r:id="rId30"/>
    <p:sldId id="284" r:id="rId31"/>
    <p:sldId id="285" r:id="rId32"/>
    <p:sldId id="286" r:id="rId33"/>
    <p:sldId id="287" r:id="rId34"/>
    <p:sldId id="288" r:id="rId35"/>
    <p:sldId id="289" r:id="rId36"/>
    <p:sldId id="290" r:id="rId37"/>
    <p:sldId id="292" r:id="rId38"/>
    <p:sldId id="294" r:id="rId39"/>
    <p:sldId id="291" r:id="rId40"/>
    <p:sldId id="295" r:id="rId4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110"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12.e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12.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8.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9.e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0.e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11.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1D8BD707-D9CF-40AE-B4C6-C98DA3205C09}" type="datetimeFigureOut">
              <a:rPr lang="en-US" smtClean="0"/>
              <a:pPr/>
              <a:t>5/28/2009</a:t>
            </a:fld>
            <a:endParaRPr lang="en-US" dirty="0"/>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dirty="0"/>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B6F15528-21DE-4FAA-801E-634DDDAF4B2B}"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5/28/2009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5/28/2009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1D8BD707-D9CF-40AE-B4C6-C98DA3205C09}" type="datetimeFigureOut">
              <a:rPr lang="en-US" smtClean="0"/>
              <a:pPr/>
              <a:t>5/28/2009</a:t>
            </a:fld>
            <a:endParaRPr lang="en-US" dirty="0"/>
          </a:p>
        </p:txBody>
      </p:sp>
      <p:sp>
        <p:nvSpPr>
          <p:cNvPr id="9" name="Slide Number Placeholder 8"/>
          <p:cNvSpPr>
            <a:spLocks noGrp="1"/>
          </p:cNvSpPr>
          <p:nvPr>
            <p:ph type="sldNum" sz="quarter" idx="15"/>
          </p:nvPr>
        </p:nvSpPr>
        <p:spPr/>
        <p:txBody>
          <a:bodyPr rtlCol="0"/>
          <a:lstStyle/>
          <a:p>
            <a:fld id="{B6F15528-21DE-4FAA-801E-634DDDAF4B2B}" type="slidenum">
              <a:rPr lang="en-US" smtClean="0"/>
              <a:pPr/>
              <a:t>‹#›</a:t>
            </a:fld>
            <a:endParaRPr lang="en-US" dirty="0"/>
          </a:p>
        </p:txBody>
      </p:sp>
      <p:sp>
        <p:nvSpPr>
          <p:cNvPr id="10" name="Footer Placeholder 9"/>
          <p:cNvSpPr>
            <a:spLocks noGrp="1"/>
          </p:cNvSpPr>
          <p:nvPr>
            <p:ph type="ftr" sz="quarter" idx="16"/>
          </p:nvPr>
        </p:nvSpPr>
        <p:spPr/>
        <p:txBody>
          <a:bodyPr rtlCol="0"/>
          <a:lstStyle/>
          <a:p>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1D8BD707-D9CF-40AE-B4C6-C98DA3205C09}" type="datetimeFigureOut">
              <a:rPr lang="en-US" smtClean="0"/>
              <a:pPr/>
              <a:t>5/28/2009</a:t>
            </a:fld>
            <a:endParaRPr lang="en-US" dirty="0"/>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dirty="0"/>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6" name="Slide Number Placeholder 5"/>
          <p:cNvSpPr>
            <a:spLocks noGrp="1"/>
          </p:cNvSpPr>
          <p:nvPr>
            <p:ph type="sldNum" sz="quarter" idx="12"/>
          </p:nvPr>
        </p:nvSpPr>
        <p:spPr bwMode="auto">
          <a:xfrm>
            <a:off x="1340616" y="4928702"/>
            <a:ext cx="609600" cy="517524"/>
          </a:xfrm>
        </p:spPr>
        <p:txBody>
          <a:bodyPr/>
          <a:lstStyle/>
          <a:p>
            <a:fld id="{B6F15528-21DE-4FAA-801E-634DDDAF4B2B}"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5/28/2009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5/28/2009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dirty="0"/>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1D8BD707-D9CF-40AE-B4C6-C98DA3205C09}" type="datetimeFigureOut">
              <a:rPr lang="en-US" smtClean="0"/>
              <a:pPr/>
              <a:t>5/28/2009</a:t>
            </a:fld>
            <a:endParaRPr lang="en-US" dirty="0"/>
          </a:p>
        </p:txBody>
      </p:sp>
      <p:sp>
        <p:nvSpPr>
          <p:cNvPr id="7" name="Slide Number Placeholder 6"/>
          <p:cNvSpPr>
            <a:spLocks noGrp="1"/>
          </p:cNvSpPr>
          <p:nvPr>
            <p:ph type="sldNum" sz="quarter" idx="11"/>
          </p:nvPr>
        </p:nvSpPr>
        <p:spPr/>
        <p:txBody>
          <a:bodyPr rtlCol="0"/>
          <a:lstStyle/>
          <a:p>
            <a:fld id="{B6F15528-21DE-4FAA-801E-634DDDAF4B2B}" type="slidenum">
              <a:rPr lang="en-US" smtClean="0"/>
              <a:pPr/>
              <a:t>‹#›</a:t>
            </a:fld>
            <a:endParaRPr lang="en-US" dirty="0"/>
          </a:p>
        </p:txBody>
      </p:sp>
      <p:sp>
        <p:nvSpPr>
          <p:cNvPr id="8" name="Footer Placeholder 7"/>
          <p:cNvSpPr>
            <a:spLocks noGrp="1"/>
          </p:cNvSpPr>
          <p:nvPr>
            <p:ph type="ftr" sz="quarter" idx="12"/>
          </p:nvPr>
        </p:nvSpPr>
        <p:spPr/>
        <p:txBody>
          <a:bodyPr rtlCol="0"/>
          <a:lstStyle/>
          <a:p>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5/28/2009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1D8BD707-D9CF-40AE-B4C6-C98DA3205C09}" type="datetimeFigureOut">
              <a:rPr lang="en-US" smtClean="0"/>
              <a:pPr/>
              <a:t>5/28/2009</a:t>
            </a:fld>
            <a:endParaRPr lang="en-US" dirty="0"/>
          </a:p>
        </p:txBody>
      </p:sp>
      <p:sp>
        <p:nvSpPr>
          <p:cNvPr id="22" name="Slide Number Placeholder 21"/>
          <p:cNvSpPr>
            <a:spLocks noGrp="1"/>
          </p:cNvSpPr>
          <p:nvPr>
            <p:ph type="sldNum" sz="quarter" idx="15"/>
          </p:nvPr>
        </p:nvSpPr>
        <p:spPr/>
        <p:txBody>
          <a:bodyPr rtlCol="0"/>
          <a:lstStyle/>
          <a:p>
            <a:fld id="{B6F15528-21DE-4FAA-801E-634DDDAF4B2B}" type="slidenum">
              <a:rPr lang="en-US" smtClean="0"/>
              <a:pPr/>
              <a:t>‹#›</a:t>
            </a:fld>
            <a:endParaRPr lang="en-US" dirty="0"/>
          </a:p>
        </p:txBody>
      </p:sp>
      <p:sp>
        <p:nvSpPr>
          <p:cNvPr id="23" name="Footer Placeholder 22"/>
          <p:cNvSpPr>
            <a:spLocks noGrp="1"/>
          </p:cNvSpPr>
          <p:nvPr>
            <p:ph type="ftr" sz="quarter" idx="16"/>
          </p:nvPr>
        </p:nvSpPr>
        <p:spPr/>
        <p:txBody>
          <a:bodyPr rtlCol="0"/>
          <a:lstStyle/>
          <a:p>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dirty="0"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1D8BD707-D9CF-40AE-B4C6-C98DA3205C09}" type="datetimeFigureOut">
              <a:rPr lang="en-US" smtClean="0"/>
              <a:pPr/>
              <a:t>5/28/2009</a:t>
            </a:fld>
            <a:endParaRPr lang="en-US" dirty="0"/>
          </a:p>
        </p:txBody>
      </p:sp>
      <p:sp>
        <p:nvSpPr>
          <p:cNvPr id="18" name="Slide Number Placeholder 17"/>
          <p:cNvSpPr>
            <a:spLocks noGrp="1"/>
          </p:cNvSpPr>
          <p:nvPr>
            <p:ph type="sldNum" sz="quarter" idx="11"/>
          </p:nvPr>
        </p:nvSpPr>
        <p:spPr/>
        <p:txBody>
          <a:bodyPr rtlCol="0"/>
          <a:lstStyle/>
          <a:p>
            <a:fld id="{B6F15528-21DE-4FAA-801E-634DDDAF4B2B}" type="slidenum">
              <a:rPr lang="en-US" smtClean="0"/>
              <a:pPr/>
              <a:t>‹#›</a:t>
            </a:fld>
            <a:endParaRPr lang="en-US" dirty="0"/>
          </a:p>
        </p:txBody>
      </p:sp>
      <p:sp>
        <p:nvSpPr>
          <p:cNvPr id="21" name="Footer Placeholder 20"/>
          <p:cNvSpPr>
            <a:spLocks noGrp="1"/>
          </p:cNvSpPr>
          <p:nvPr>
            <p:ph type="ftr" sz="quarter" idx="12"/>
          </p:nvPr>
        </p:nvSpPr>
        <p:spPr/>
        <p:txBody>
          <a:bodyPr rtlCol="0"/>
          <a:lstStyle/>
          <a:p>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1D8BD707-D9CF-40AE-B4C6-C98DA3205C09}" type="datetimeFigureOut">
              <a:rPr lang="en-US" smtClean="0"/>
              <a:pPr/>
              <a:t>5/28/2009</a:t>
            </a:fld>
            <a:endParaRPr lang="en-US" dirty="0"/>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dirty="0"/>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B6F15528-21DE-4FAA-801E-634DDDAF4B2B}"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acy1@psu.edu"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package" Target="../embeddings/Microsoft_Office_Word_Document1.docx"/><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package" Target="../embeddings/Microsoft_Office_Word_Document2.docx"/><Relationship Id="rId2" Type="http://schemas.openxmlformats.org/officeDocument/2006/relationships/slideLayout" Target="../slideLayouts/slideLayout2.xml"/><Relationship Id="rId1" Type="http://schemas.openxmlformats.org/officeDocument/2006/relationships/vmlDrawing" Target="../drawings/vmlDrawing2.vml"/></Relationships>
</file>

<file path=ppt/slides/_rels/slide14.xml.rels><?xml version="1.0" encoding="UTF-8" standalone="yes"?>
<Relationships xmlns="http://schemas.openxmlformats.org/package/2006/relationships"><Relationship Id="rId3" Type="http://schemas.openxmlformats.org/officeDocument/2006/relationships/package" Target="../embeddings/Microsoft_Office_Word_Document3.docx"/><Relationship Id="rId2" Type="http://schemas.openxmlformats.org/officeDocument/2006/relationships/slideLayout" Target="../slideLayouts/slideLayout2.xml"/><Relationship Id="rId1" Type="http://schemas.openxmlformats.org/officeDocument/2006/relationships/vmlDrawing" Target="../drawings/vmlDrawing3.v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package" Target="../embeddings/Microsoft_Office_Word_Document4.docx"/><Relationship Id="rId2" Type="http://schemas.openxmlformats.org/officeDocument/2006/relationships/slideLayout" Target="../slideLayouts/slideLayout2.xml"/><Relationship Id="rId1" Type="http://schemas.openxmlformats.org/officeDocument/2006/relationships/vmlDrawing" Target="../drawings/vmlDrawing4.v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package" Target="../embeddings/Microsoft_Office_Word_Document5.docx"/><Relationship Id="rId2" Type="http://schemas.openxmlformats.org/officeDocument/2006/relationships/slideLayout" Target="../slideLayouts/slideLayout2.xml"/><Relationship Id="rId1" Type="http://schemas.openxmlformats.org/officeDocument/2006/relationships/vmlDrawing" Target="../drawings/vmlDrawing5.v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package" Target="../embeddings/Microsoft_Office_Word_Document6.docx"/><Relationship Id="rId2" Type="http://schemas.openxmlformats.org/officeDocument/2006/relationships/slideLayout" Target="../slideLayouts/slideLayout2.xml"/><Relationship Id="rId1" Type="http://schemas.openxmlformats.org/officeDocument/2006/relationships/vmlDrawing" Target="../drawings/vmlDrawing6.v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package" Target="../embeddings/Microsoft_Office_Word_Document7.docx"/><Relationship Id="rId2" Type="http://schemas.openxmlformats.org/officeDocument/2006/relationships/slideLayout" Target="../slideLayouts/slideLayout2.xml"/><Relationship Id="rId1" Type="http://schemas.openxmlformats.org/officeDocument/2006/relationships/vmlDrawing" Target="../drawings/vmlDrawing7.vml"/></Relationships>
</file>

<file path=ppt/slides/_rels/slide27.xml.rels><?xml version="1.0" encoding="UTF-8" standalone="yes"?>
<Relationships xmlns="http://schemas.openxmlformats.org/package/2006/relationships"><Relationship Id="rId3" Type="http://schemas.openxmlformats.org/officeDocument/2006/relationships/package" Target="../embeddings/Microsoft_Office_Word_Document8.docx"/><Relationship Id="rId2" Type="http://schemas.openxmlformats.org/officeDocument/2006/relationships/slideLayout" Target="../slideLayouts/slideLayout2.xml"/><Relationship Id="rId1" Type="http://schemas.openxmlformats.org/officeDocument/2006/relationships/vmlDrawing" Target="../drawings/vmlDrawing8.v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package" Target="../embeddings/Microsoft_Office_Word_Document9.docx"/><Relationship Id="rId2" Type="http://schemas.openxmlformats.org/officeDocument/2006/relationships/slideLayout" Target="../slideLayouts/slideLayout2.xml"/><Relationship Id="rId1" Type="http://schemas.openxmlformats.org/officeDocument/2006/relationships/vmlDrawing" Target="../drawings/vmlDrawing9.vml"/></Relationships>
</file>

<file path=ppt/slides/_rels/slide33.xml.rels><?xml version="1.0" encoding="UTF-8" standalone="yes"?>
<Relationships xmlns="http://schemas.openxmlformats.org/package/2006/relationships"><Relationship Id="rId3" Type="http://schemas.openxmlformats.org/officeDocument/2006/relationships/package" Target="../embeddings/Microsoft_Office_Word_Document10.docx"/><Relationship Id="rId2" Type="http://schemas.openxmlformats.org/officeDocument/2006/relationships/slideLayout" Target="../slideLayouts/slideLayout2.xml"/><Relationship Id="rId1" Type="http://schemas.openxmlformats.org/officeDocument/2006/relationships/vmlDrawing" Target="../drawings/vmlDrawing10.vml"/></Relationships>
</file>

<file path=ppt/slides/_rels/slide34.xml.rels><?xml version="1.0" encoding="UTF-8" standalone="yes"?>
<Relationships xmlns="http://schemas.openxmlformats.org/package/2006/relationships"><Relationship Id="rId3" Type="http://schemas.openxmlformats.org/officeDocument/2006/relationships/package" Target="../embeddings/Microsoft_Office_Word_Document11.docx"/><Relationship Id="rId2" Type="http://schemas.openxmlformats.org/officeDocument/2006/relationships/slideLayout" Target="../slideLayouts/slideLayout2.xml"/><Relationship Id="rId1" Type="http://schemas.openxmlformats.org/officeDocument/2006/relationships/vmlDrawing" Target="../drawings/vmlDrawing11.v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1905000"/>
            <a:ext cx="6629400" cy="1894362"/>
          </a:xfrm>
        </p:spPr>
        <p:txBody>
          <a:bodyPr>
            <a:noAutofit/>
          </a:bodyPr>
          <a:lstStyle/>
          <a:p>
            <a:r>
              <a:rPr lang="en-US" sz="4000" dirty="0" smtClean="0"/>
              <a:t>Understanding and Developing Hierarchical Linear Models</a:t>
            </a:r>
            <a:endParaRPr lang="en-US" sz="4000" dirty="0"/>
          </a:p>
        </p:txBody>
      </p:sp>
      <p:sp>
        <p:nvSpPr>
          <p:cNvPr id="3" name="Subtitle 2"/>
          <p:cNvSpPr>
            <a:spLocks noGrp="1"/>
          </p:cNvSpPr>
          <p:nvPr>
            <p:ph type="subTitle" idx="1"/>
          </p:nvPr>
        </p:nvSpPr>
        <p:spPr/>
        <p:txBody>
          <a:bodyPr>
            <a:normAutofit lnSpcReduction="10000"/>
          </a:bodyPr>
          <a:lstStyle/>
          <a:p>
            <a:r>
              <a:rPr lang="en-US" dirty="0" smtClean="0"/>
              <a:t>Alexander Yin</a:t>
            </a:r>
          </a:p>
          <a:p>
            <a:r>
              <a:rPr lang="en-US" dirty="0" smtClean="0"/>
              <a:t>The Pennsylvania State University</a:t>
            </a:r>
          </a:p>
          <a:p>
            <a:r>
              <a:rPr lang="en-US" dirty="0" smtClean="0"/>
              <a:t>(</a:t>
            </a:r>
            <a:r>
              <a:rPr lang="en-US" dirty="0" smtClean="0">
                <a:hlinkClick r:id="rId2"/>
              </a:rPr>
              <a:t>acy1@psu.edu</a:t>
            </a:r>
            <a:r>
              <a:rPr lang="en-US" dirty="0" smtClean="0"/>
              <a:t>)</a:t>
            </a:r>
          </a:p>
          <a:p>
            <a:r>
              <a:rPr lang="en-US" dirty="0" smtClean="0"/>
              <a:t>AIR Workshop (May 30, 2009)</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7467600" cy="563562"/>
          </a:xfrm>
        </p:spPr>
        <p:txBody>
          <a:bodyPr>
            <a:normAutofit/>
          </a:bodyPr>
          <a:lstStyle/>
          <a:p>
            <a:r>
              <a:rPr lang="en-US" dirty="0" smtClean="0"/>
              <a:t>Developing HLM Models</a:t>
            </a:r>
          </a:p>
        </p:txBody>
      </p:sp>
      <p:sp>
        <p:nvSpPr>
          <p:cNvPr id="4" name="Content Placeholder 3"/>
          <p:cNvSpPr>
            <a:spLocks noGrp="1"/>
          </p:cNvSpPr>
          <p:nvPr>
            <p:ph sz="quarter" idx="1"/>
          </p:nvPr>
        </p:nvSpPr>
        <p:spPr>
          <a:xfrm>
            <a:off x="457200" y="1066800"/>
            <a:ext cx="7467600" cy="5407152"/>
          </a:xfrm>
        </p:spPr>
        <p:txBody>
          <a:bodyPr>
            <a:normAutofit lnSpcReduction="10000"/>
          </a:bodyPr>
          <a:lstStyle/>
          <a:p>
            <a:pPr>
              <a:buNone/>
            </a:pPr>
            <a:r>
              <a:rPr lang="en-US" dirty="0" smtClean="0"/>
              <a:t>Let’s get started and remember:</a:t>
            </a:r>
          </a:p>
          <a:p>
            <a:pPr algn="ctr">
              <a:buNone/>
            </a:pPr>
            <a:r>
              <a:rPr lang="en-US" dirty="0" smtClean="0"/>
              <a:t>	</a:t>
            </a:r>
          </a:p>
          <a:p>
            <a:pPr algn="ctr">
              <a:buNone/>
            </a:pPr>
            <a:r>
              <a:rPr lang="en-US" dirty="0" smtClean="0"/>
              <a:t>Got to keep trying</a:t>
            </a:r>
            <a:br>
              <a:rPr lang="en-US" dirty="0" smtClean="0"/>
            </a:br>
            <a:r>
              <a:rPr lang="en-US" dirty="0" smtClean="0"/>
              <a:t>Got to keep my head held high</a:t>
            </a:r>
            <a:br>
              <a:rPr lang="en-US" dirty="0" smtClean="0"/>
            </a:br>
            <a:r>
              <a:rPr lang="en-US" dirty="0" smtClean="0"/>
              <a:t/>
            </a:r>
            <a:br>
              <a:rPr lang="en-US" dirty="0" smtClean="0"/>
            </a:br>
            <a:r>
              <a:rPr lang="en-US" dirty="0" smtClean="0"/>
              <a:t>There's always going to be another mountain</a:t>
            </a:r>
            <a:br>
              <a:rPr lang="en-US" dirty="0" smtClean="0"/>
            </a:br>
            <a:r>
              <a:rPr lang="en-US" dirty="0" smtClean="0"/>
              <a:t>I'm always </a:t>
            </a:r>
            <a:r>
              <a:rPr lang="en-US" dirty="0" err="1" smtClean="0"/>
              <a:t>gonna</a:t>
            </a:r>
            <a:r>
              <a:rPr lang="en-US" dirty="0" smtClean="0"/>
              <a:t> </a:t>
            </a:r>
            <a:r>
              <a:rPr lang="en-US" dirty="0" err="1" smtClean="0"/>
              <a:t>wanna</a:t>
            </a:r>
            <a:r>
              <a:rPr lang="en-US" dirty="0" smtClean="0"/>
              <a:t> make it move</a:t>
            </a:r>
            <a:br>
              <a:rPr lang="en-US" dirty="0" smtClean="0"/>
            </a:br>
            <a:r>
              <a:rPr lang="en-US" dirty="0" smtClean="0"/>
              <a:t>Always going to be an uphill battle,</a:t>
            </a:r>
            <a:br>
              <a:rPr lang="en-US" dirty="0" smtClean="0"/>
            </a:br>
            <a:r>
              <a:rPr lang="en-US" dirty="0" smtClean="0"/>
              <a:t>Sometimes I'm </a:t>
            </a:r>
            <a:r>
              <a:rPr lang="en-US" dirty="0" err="1" smtClean="0"/>
              <a:t>gonna</a:t>
            </a:r>
            <a:r>
              <a:rPr lang="en-US" dirty="0" smtClean="0"/>
              <a:t> have to lose,</a:t>
            </a:r>
            <a:br>
              <a:rPr lang="en-US" dirty="0" smtClean="0"/>
            </a:br>
            <a:r>
              <a:rPr lang="en-US" dirty="0" err="1" smtClean="0"/>
              <a:t>Ain't</a:t>
            </a:r>
            <a:r>
              <a:rPr lang="en-US" dirty="0" smtClean="0"/>
              <a:t> about how fast I get there,</a:t>
            </a:r>
            <a:br>
              <a:rPr lang="en-US" dirty="0" smtClean="0"/>
            </a:br>
            <a:r>
              <a:rPr lang="en-US" dirty="0" err="1" smtClean="0"/>
              <a:t>Ain't</a:t>
            </a:r>
            <a:r>
              <a:rPr lang="en-US" dirty="0" smtClean="0"/>
              <a:t> about what's waiting on the other side</a:t>
            </a:r>
            <a:br>
              <a:rPr lang="en-US" dirty="0" smtClean="0"/>
            </a:br>
            <a:r>
              <a:rPr lang="en-US" dirty="0" smtClean="0"/>
              <a:t>It's the climb</a:t>
            </a:r>
          </a:p>
          <a:p>
            <a:pPr algn="ctr">
              <a:buNone/>
            </a:pPr>
            <a:endParaRPr lang="en-US" dirty="0" smtClean="0"/>
          </a:p>
          <a:p>
            <a:pPr algn="r">
              <a:buNone/>
            </a:pPr>
            <a:r>
              <a:rPr lang="en-US" dirty="0" err="1" smtClean="0"/>
              <a:t>Miley</a:t>
            </a:r>
            <a:r>
              <a:rPr lang="en-US" dirty="0" smtClean="0"/>
              <a:t> Cyrus (“The Climb”)</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7467600" cy="563562"/>
          </a:xfrm>
        </p:spPr>
        <p:txBody>
          <a:bodyPr>
            <a:normAutofit/>
          </a:bodyPr>
          <a:lstStyle/>
          <a:p>
            <a:r>
              <a:rPr lang="en-US" dirty="0" smtClean="0"/>
              <a:t>Notations</a:t>
            </a:r>
          </a:p>
        </p:txBody>
      </p:sp>
      <p:graphicFrame>
        <p:nvGraphicFramePr>
          <p:cNvPr id="2050" name="Object 2"/>
          <p:cNvGraphicFramePr>
            <a:graphicFrameLocks noChangeAspect="1"/>
          </p:cNvGraphicFramePr>
          <p:nvPr/>
        </p:nvGraphicFramePr>
        <p:xfrm>
          <a:off x="457200" y="838200"/>
          <a:ext cx="7208838" cy="5989638"/>
        </p:xfrm>
        <a:graphic>
          <a:graphicData uri="http://schemas.openxmlformats.org/presentationml/2006/ole">
            <p:oleObj spid="_x0000_s2050" name="Document" r:id="rId3" imgW="7119112" imgH="5063954" progId="Word.Document.12">
              <p:embed/>
            </p:oleObj>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7467600" cy="563562"/>
          </a:xfrm>
        </p:spPr>
        <p:txBody>
          <a:bodyPr>
            <a:normAutofit/>
          </a:bodyPr>
          <a:lstStyle/>
          <a:p>
            <a:r>
              <a:rPr lang="en-US" dirty="0" smtClean="0"/>
              <a:t>Unconditional Model (</a:t>
            </a:r>
            <a:r>
              <a:rPr lang="en-US" sz="2400" dirty="0" smtClean="0"/>
              <a:t>aka ANOVA)</a:t>
            </a:r>
            <a:endParaRPr lang="en-US" dirty="0" smtClean="0"/>
          </a:p>
        </p:txBody>
      </p:sp>
      <p:sp>
        <p:nvSpPr>
          <p:cNvPr id="4" name="Content Placeholder 3"/>
          <p:cNvSpPr>
            <a:spLocks noGrp="1"/>
          </p:cNvSpPr>
          <p:nvPr>
            <p:ph sz="quarter" idx="1"/>
          </p:nvPr>
        </p:nvSpPr>
        <p:spPr>
          <a:xfrm>
            <a:off x="457200" y="1066800"/>
            <a:ext cx="7467600" cy="5407152"/>
          </a:xfrm>
        </p:spPr>
        <p:txBody>
          <a:bodyPr>
            <a:normAutofit fontScale="92500" lnSpcReduction="10000"/>
          </a:bodyPr>
          <a:lstStyle/>
          <a:p>
            <a:pPr>
              <a:buNone/>
            </a:pPr>
            <a:r>
              <a:rPr lang="en-US" dirty="0" smtClean="0"/>
              <a:t>Why do this step?</a:t>
            </a:r>
          </a:p>
          <a:p>
            <a:pPr marL="822960" lvl="1" indent="-457200">
              <a:buFont typeface="+mj-lt"/>
              <a:buAutoNum type="arabicPeriod"/>
            </a:pPr>
            <a:r>
              <a:rPr lang="en-US" dirty="0" smtClean="0"/>
              <a:t>Partition of variance between the levels</a:t>
            </a:r>
          </a:p>
          <a:p>
            <a:pPr marL="822960" lvl="1" indent="-457200">
              <a:buFont typeface="+mj-lt"/>
              <a:buAutoNum type="arabicPeriod"/>
            </a:pPr>
            <a:r>
              <a:rPr lang="en-US" dirty="0" smtClean="0"/>
              <a:t>Check to see if HLM is necessary</a:t>
            </a:r>
          </a:p>
          <a:p>
            <a:pPr marL="822960" lvl="1" indent="-457200">
              <a:buNone/>
            </a:pPr>
            <a:endParaRPr lang="en-US" dirty="0" smtClean="0"/>
          </a:p>
          <a:p>
            <a:pPr>
              <a:buNone/>
            </a:pPr>
            <a:r>
              <a:rPr lang="en-US" dirty="0" smtClean="0"/>
              <a:t>Level-1 Model:</a:t>
            </a:r>
          </a:p>
          <a:p>
            <a:pPr>
              <a:buNone/>
            </a:pPr>
            <a:r>
              <a:rPr lang="en-US" dirty="0" smtClean="0"/>
              <a:t>		</a:t>
            </a:r>
            <a:r>
              <a:rPr lang="en-US" dirty="0" err="1" smtClean="0"/>
              <a:t>Y</a:t>
            </a:r>
            <a:r>
              <a:rPr lang="en-US" baseline="-25000" dirty="0" err="1" smtClean="0"/>
              <a:t>ij</a:t>
            </a:r>
            <a:r>
              <a:rPr lang="en-US" dirty="0" smtClean="0"/>
              <a:t> = β</a:t>
            </a:r>
            <a:r>
              <a:rPr lang="en-US" baseline="-25000" dirty="0" smtClean="0"/>
              <a:t>0j</a:t>
            </a:r>
            <a:r>
              <a:rPr lang="en-US" dirty="0" smtClean="0"/>
              <a:t> + </a:t>
            </a:r>
            <a:r>
              <a:rPr lang="en-US" dirty="0" err="1" smtClean="0"/>
              <a:t>r</a:t>
            </a:r>
            <a:r>
              <a:rPr lang="en-US" baseline="-25000" dirty="0" err="1" smtClean="0"/>
              <a:t>ij</a:t>
            </a:r>
            <a:r>
              <a:rPr lang="en-US" baseline="-25000" dirty="0" smtClean="0"/>
              <a:t>  </a:t>
            </a:r>
            <a:r>
              <a:rPr lang="en-US" dirty="0" smtClean="0"/>
              <a:t> 	</a:t>
            </a:r>
          </a:p>
          <a:p>
            <a:pPr>
              <a:buNone/>
            </a:pPr>
            <a:r>
              <a:rPr lang="en-US" dirty="0" smtClean="0"/>
              <a:t>Level-2 Model:</a:t>
            </a:r>
          </a:p>
          <a:p>
            <a:pPr>
              <a:buNone/>
            </a:pPr>
            <a:r>
              <a:rPr lang="en-US" dirty="0" smtClean="0"/>
              <a:t>		β</a:t>
            </a:r>
            <a:r>
              <a:rPr lang="en-US" baseline="-25000" dirty="0" smtClean="0"/>
              <a:t>0j </a:t>
            </a:r>
            <a:r>
              <a:rPr lang="en-US" dirty="0" smtClean="0"/>
              <a:t> = γ</a:t>
            </a:r>
            <a:r>
              <a:rPr lang="en-US" baseline="-25000" dirty="0" smtClean="0"/>
              <a:t>00</a:t>
            </a:r>
            <a:r>
              <a:rPr lang="en-US" dirty="0" smtClean="0"/>
              <a:t> + μ</a:t>
            </a:r>
            <a:r>
              <a:rPr lang="en-US" baseline="-25000" dirty="0" smtClean="0"/>
              <a:t>0j		 </a:t>
            </a:r>
          </a:p>
          <a:p>
            <a:pPr>
              <a:buNone/>
            </a:pPr>
            <a:r>
              <a:rPr lang="en-US" dirty="0" smtClean="0"/>
              <a:t>Full Model:</a:t>
            </a:r>
          </a:p>
          <a:p>
            <a:pPr>
              <a:buNone/>
            </a:pPr>
            <a:r>
              <a:rPr lang="en-US" baseline="-25000" dirty="0" smtClean="0"/>
              <a:t>		</a:t>
            </a:r>
            <a:r>
              <a:rPr lang="en-US" dirty="0" err="1" smtClean="0"/>
              <a:t>Y</a:t>
            </a:r>
            <a:r>
              <a:rPr lang="en-US" baseline="-25000" dirty="0" err="1" smtClean="0"/>
              <a:t>ij</a:t>
            </a:r>
            <a:r>
              <a:rPr lang="en-US" dirty="0" smtClean="0"/>
              <a:t> = γ</a:t>
            </a:r>
            <a:r>
              <a:rPr lang="en-US" baseline="-25000" dirty="0" smtClean="0"/>
              <a:t>00</a:t>
            </a:r>
            <a:r>
              <a:rPr lang="en-US" dirty="0" smtClean="0"/>
              <a:t> + μ</a:t>
            </a:r>
            <a:r>
              <a:rPr lang="en-US" baseline="-25000" dirty="0" smtClean="0"/>
              <a:t>0j </a:t>
            </a:r>
            <a:r>
              <a:rPr lang="en-US" dirty="0" smtClean="0"/>
              <a:t>+ </a:t>
            </a:r>
            <a:r>
              <a:rPr lang="en-US" dirty="0" err="1" smtClean="0"/>
              <a:t>r</a:t>
            </a:r>
            <a:r>
              <a:rPr lang="en-US" baseline="-25000" dirty="0" err="1" smtClean="0"/>
              <a:t>ij</a:t>
            </a:r>
            <a:endParaRPr lang="en-US" baseline="-25000" dirty="0" smtClean="0"/>
          </a:p>
          <a:p>
            <a:pPr>
              <a:buNone/>
            </a:pPr>
            <a:endParaRPr lang="en-US" baseline="-25000" dirty="0" smtClean="0"/>
          </a:p>
          <a:p>
            <a:pPr marL="0" indent="0">
              <a:buNone/>
            </a:pPr>
            <a:r>
              <a:rPr lang="en-US" dirty="0" smtClean="0"/>
              <a:t>For the Mixed Commands– you always want to write out the full model. It will be easier to identify the random and fixed components</a:t>
            </a:r>
          </a:p>
          <a:p>
            <a:pPr>
              <a:buNone/>
            </a:pPr>
            <a:r>
              <a:rPr lang="en-US" dirty="0" smtClean="0"/>
              <a:t>		</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7467600" cy="563562"/>
          </a:xfrm>
        </p:spPr>
        <p:txBody>
          <a:bodyPr>
            <a:normAutofit/>
          </a:bodyPr>
          <a:lstStyle/>
          <a:p>
            <a:r>
              <a:rPr lang="en-US" dirty="0" smtClean="0"/>
              <a:t>Unconditional Model</a:t>
            </a:r>
          </a:p>
        </p:txBody>
      </p:sp>
      <p:sp>
        <p:nvSpPr>
          <p:cNvPr id="4" name="Content Placeholder 3"/>
          <p:cNvSpPr>
            <a:spLocks noGrp="1"/>
          </p:cNvSpPr>
          <p:nvPr>
            <p:ph sz="quarter" idx="1"/>
          </p:nvPr>
        </p:nvSpPr>
        <p:spPr>
          <a:xfrm>
            <a:off x="457200" y="1066800"/>
            <a:ext cx="7467600" cy="5407152"/>
          </a:xfrm>
        </p:spPr>
        <p:txBody>
          <a:bodyPr>
            <a:normAutofit/>
          </a:bodyPr>
          <a:lstStyle/>
          <a:p>
            <a:pPr>
              <a:buNone/>
            </a:pPr>
            <a:r>
              <a:rPr lang="en-US" dirty="0" smtClean="0"/>
              <a:t>Full Model:</a:t>
            </a:r>
          </a:p>
          <a:p>
            <a:pPr>
              <a:buNone/>
            </a:pPr>
            <a:r>
              <a:rPr lang="en-US" baseline="-25000" dirty="0" smtClean="0"/>
              <a:t>		</a:t>
            </a:r>
            <a:r>
              <a:rPr lang="en-US" dirty="0" err="1" smtClean="0"/>
              <a:t>Y</a:t>
            </a:r>
            <a:r>
              <a:rPr lang="en-US" baseline="-25000" dirty="0" err="1" smtClean="0"/>
              <a:t>ij</a:t>
            </a:r>
            <a:r>
              <a:rPr lang="en-US" dirty="0" smtClean="0"/>
              <a:t> = γ</a:t>
            </a:r>
            <a:r>
              <a:rPr lang="en-US" baseline="-25000" dirty="0" smtClean="0"/>
              <a:t>00</a:t>
            </a:r>
            <a:r>
              <a:rPr lang="en-US" dirty="0" smtClean="0"/>
              <a:t> + μ</a:t>
            </a:r>
            <a:r>
              <a:rPr lang="en-US" baseline="-25000" dirty="0" smtClean="0"/>
              <a:t>0j </a:t>
            </a:r>
            <a:r>
              <a:rPr lang="en-US" dirty="0" smtClean="0"/>
              <a:t>+ </a:t>
            </a:r>
            <a:r>
              <a:rPr lang="en-US" dirty="0" err="1" smtClean="0"/>
              <a:t>r</a:t>
            </a:r>
            <a:r>
              <a:rPr lang="en-US" baseline="-25000" dirty="0" err="1" smtClean="0"/>
              <a:t>ij</a:t>
            </a:r>
            <a:r>
              <a:rPr lang="en-US" baseline="-25000" dirty="0" smtClean="0"/>
              <a:t>  </a:t>
            </a:r>
            <a:r>
              <a:rPr lang="en-US" dirty="0" smtClean="0"/>
              <a:t> </a:t>
            </a:r>
          </a:p>
          <a:p>
            <a:pPr>
              <a:buNone/>
            </a:pPr>
            <a:endParaRPr lang="en-US" dirty="0" smtClean="0"/>
          </a:p>
          <a:p>
            <a:pPr>
              <a:buNone/>
            </a:pPr>
            <a:endParaRPr lang="en-US" dirty="0"/>
          </a:p>
        </p:txBody>
      </p:sp>
      <p:graphicFrame>
        <p:nvGraphicFramePr>
          <p:cNvPr id="3074" name="Object 2"/>
          <p:cNvGraphicFramePr>
            <a:graphicFrameLocks noChangeAspect="1"/>
          </p:cNvGraphicFramePr>
          <p:nvPr/>
        </p:nvGraphicFramePr>
        <p:xfrm>
          <a:off x="762000" y="2209800"/>
          <a:ext cx="7604125" cy="3551238"/>
        </p:xfrm>
        <a:graphic>
          <a:graphicData uri="http://schemas.openxmlformats.org/presentationml/2006/ole">
            <p:oleObj spid="_x0000_s3074" name="Document" r:id="rId3" imgW="6414921" imgH="2929679" progId="Word.Document.12">
              <p:embed/>
            </p:oleObj>
          </a:graphicData>
        </a:graphic>
      </p:graphicFrame>
      <p:sp>
        <p:nvSpPr>
          <p:cNvPr id="5" name="TextBox 4"/>
          <p:cNvSpPr txBox="1"/>
          <p:nvPr/>
        </p:nvSpPr>
        <p:spPr>
          <a:xfrm>
            <a:off x="457200" y="5715000"/>
            <a:ext cx="7010400" cy="369332"/>
          </a:xfrm>
          <a:prstGeom prst="rect">
            <a:avLst/>
          </a:prstGeom>
          <a:noFill/>
        </p:spPr>
        <p:txBody>
          <a:bodyPr wrap="square" rtlCol="0">
            <a:spAutoFit/>
          </a:bodyPr>
          <a:lstStyle/>
          <a:p>
            <a:r>
              <a:rPr lang="en-US" b="1" dirty="0" smtClean="0"/>
              <a:t>Important to identify the fixed and random components</a:t>
            </a:r>
            <a:endParaRPr lang="en-US" b="1"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7467600" cy="563562"/>
          </a:xfrm>
        </p:spPr>
        <p:txBody>
          <a:bodyPr>
            <a:normAutofit/>
          </a:bodyPr>
          <a:lstStyle/>
          <a:p>
            <a:r>
              <a:rPr lang="en-US" dirty="0" smtClean="0"/>
              <a:t>Unconditional Model Code</a:t>
            </a:r>
          </a:p>
        </p:txBody>
      </p:sp>
      <p:sp>
        <p:nvSpPr>
          <p:cNvPr id="4" name="Content Placeholder 3"/>
          <p:cNvSpPr>
            <a:spLocks noGrp="1"/>
          </p:cNvSpPr>
          <p:nvPr>
            <p:ph sz="quarter" idx="1"/>
          </p:nvPr>
        </p:nvSpPr>
        <p:spPr>
          <a:xfrm>
            <a:off x="457200" y="1066800"/>
            <a:ext cx="7467600" cy="5407152"/>
          </a:xfrm>
        </p:spPr>
        <p:txBody>
          <a:bodyPr>
            <a:normAutofit/>
          </a:bodyPr>
          <a:lstStyle/>
          <a:p>
            <a:pPr>
              <a:buNone/>
            </a:pPr>
            <a:endParaRPr lang="en-US" dirty="0" smtClean="0"/>
          </a:p>
          <a:p>
            <a:pPr>
              <a:buNone/>
            </a:pPr>
            <a:endParaRPr lang="en-US" dirty="0"/>
          </a:p>
        </p:txBody>
      </p:sp>
      <p:graphicFrame>
        <p:nvGraphicFramePr>
          <p:cNvPr id="4099" name="Object 3"/>
          <p:cNvGraphicFramePr>
            <a:graphicFrameLocks noChangeAspect="1"/>
          </p:cNvGraphicFramePr>
          <p:nvPr/>
        </p:nvGraphicFramePr>
        <p:xfrm>
          <a:off x="304800" y="762000"/>
          <a:ext cx="8183563" cy="6126163"/>
        </p:xfrm>
        <a:graphic>
          <a:graphicData uri="http://schemas.openxmlformats.org/presentationml/2006/ole">
            <p:oleObj spid="_x0000_s4099" name="Document" r:id="rId3" imgW="6414921" imgH="4558638" progId="Word.Document.12">
              <p:embed/>
            </p:oleObj>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quarter" idx="1"/>
          </p:nvPr>
        </p:nvSpPr>
        <p:spPr>
          <a:xfrm>
            <a:off x="533400" y="2514600"/>
            <a:ext cx="7467600" cy="1295400"/>
          </a:xfrm>
        </p:spPr>
        <p:txBody>
          <a:bodyPr>
            <a:normAutofit/>
          </a:bodyPr>
          <a:lstStyle/>
          <a:p>
            <a:pPr marL="0" indent="0">
              <a:buNone/>
            </a:pPr>
            <a:r>
              <a:rPr lang="en-US" dirty="0" smtClean="0"/>
              <a:t>Run the code with Math achievement (</a:t>
            </a:r>
            <a:r>
              <a:rPr lang="en-US" dirty="0" err="1" smtClean="0"/>
              <a:t>Mathach</a:t>
            </a:r>
            <a:r>
              <a:rPr lang="en-US" dirty="0" smtClean="0"/>
              <a:t>) as the dependent variable and school district (ID) as the cluster unit.</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7467600" cy="563562"/>
          </a:xfrm>
        </p:spPr>
        <p:txBody>
          <a:bodyPr>
            <a:normAutofit/>
          </a:bodyPr>
          <a:lstStyle/>
          <a:p>
            <a:r>
              <a:rPr lang="en-US" dirty="0" smtClean="0"/>
              <a:t>Interested output</a:t>
            </a:r>
          </a:p>
        </p:txBody>
      </p:sp>
      <p:sp>
        <p:nvSpPr>
          <p:cNvPr id="4" name="Content Placeholder 3"/>
          <p:cNvSpPr>
            <a:spLocks noGrp="1"/>
          </p:cNvSpPr>
          <p:nvPr>
            <p:ph sz="quarter" idx="1"/>
          </p:nvPr>
        </p:nvSpPr>
        <p:spPr>
          <a:xfrm>
            <a:off x="457200" y="1066800"/>
            <a:ext cx="7467600" cy="5407152"/>
          </a:xfrm>
        </p:spPr>
        <p:txBody>
          <a:bodyPr>
            <a:normAutofit lnSpcReduction="10000"/>
          </a:bodyPr>
          <a:lstStyle/>
          <a:p>
            <a:r>
              <a:rPr lang="en-US" dirty="0" smtClean="0"/>
              <a:t>Estimates of covariance parameters</a:t>
            </a:r>
          </a:p>
          <a:p>
            <a:pPr lvl="1"/>
            <a:r>
              <a:rPr lang="en-US" dirty="0" smtClean="0"/>
              <a:t>SAS – “Covariance Parameter Estimates”</a:t>
            </a:r>
          </a:p>
          <a:p>
            <a:pPr lvl="1"/>
            <a:r>
              <a:rPr lang="en-US" dirty="0" smtClean="0"/>
              <a:t>SPSS-  “Estimates of Covariance Parameters”</a:t>
            </a:r>
          </a:p>
          <a:p>
            <a:pPr lvl="1"/>
            <a:r>
              <a:rPr lang="en-US" dirty="0" smtClean="0"/>
              <a:t>STATA-  Random-effects 	 parameters</a:t>
            </a:r>
          </a:p>
          <a:p>
            <a:pPr lvl="1"/>
            <a:endParaRPr lang="en-US" dirty="0" smtClean="0"/>
          </a:p>
          <a:p>
            <a:r>
              <a:rPr lang="en-US" dirty="0" smtClean="0"/>
              <a:t>Parameter Estimates</a:t>
            </a:r>
          </a:p>
          <a:p>
            <a:pPr lvl="1"/>
            <a:r>
              <a:rPr lang="en-US" dirty="0" smtClean="0"/>
              <a:t>SAS – “Solution for Fixed Effects”</a:t>
            </a:r>
          </a:p>
          <a:p>
            <a:pPr lvl="1"/>
            <a:r>
              <a:rPr lang="en-US" dirty="0" smtClean="0"/>
              <a:t>SPSS- “Estimates of Fixed Effects”</a:t>
            </a:r>
          </a:p>
          <a:p>
            <a:pPr lvl="1"/>
            <a:r>
              <a:rPr lang="en-US" dirty="0" smtClean="0"/>
              <a:t>STATA- Name of 	dependent variable (</a:t>
            </a:r>
            <a:r>
              <a:rPr lang="en-US" dirty="0" err="1" smtClean="0"/>
              <a:t>Mathach</a:t>
            </a:r>
            <a:r>
              <a:rPr lang="en-US" dirty="0" smtClean="0"/>
              <a:t>)</a:t>
            </a:r>
          </a:p>
          <a:p>
            <a:pPr lvl="1"/>
            <a:endParaRPr lang="en-US" dirty="0" smtClean="0"/>
          </a:p>
          <a:p>
            <a:r>
              <a:rPr lang="en-US" dirty="0" smtClean="0"/>
              <a:t>Information Criteria</a:t>
            </a:r>
          </a:p>
          <a:p>
            <a:pPr lvl="1"/>
            <a:r>
              <a:rPr lang="en-US" dirty="0" smtClean="0"/>
              <a:t>SAS- “Fit Statistics”</a:t>
            </a:r>
          </a:p>
          <a:p>
            <a:pPr lvl="1"/>
            <a:r>
              <a:rPr lang="en-US" dirty="0" smtClean="0"/>
              <a:t>SPSS- “Information Criteria”</a:t>
            </a:r>
          </a:p>
          <a:p>
            <a:pPr lvl="1"/>
            <a:r>
              <a:rPr lang="en-US" dirty="0" smtClean="0"/>
              <a:t>STATA – run the command line  </a:t>
            </a:r>
            <a:r>
              <a:rPr lang="en-US" dirty="0" err="1" smtClean="0"/>
              <a:t>estat</a:t>
            </a:r>
            <a:r>
              <a:rPr lang="en-US" dirty="0" smtClean="0"/>
              <a:t> </a:t>
            </a:r>
            <a:r>
              <a:rPr lang="en-US" dirty="0" err="1" smtClean="0"/>
              <a:t>ic</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7467600" cy="563562"/>
          </a:xfrm>
        </p:spPr>
        <p:txBody>
          <a:bodyPr>
            <a:normAutofit/>
          </a:bodyPr>
          <a:lstStyle/>
          <a:p>
            <a:r>
              <a:rPr lang="en-US" dirty="0" smtClean="0"/>
              <a:t>Estimates of covariance parameters</a:t>
            </a:r>
          </a:p>
        </p:txBody>
      </p:sp>
      <p:sp>
        <p:nvSpPr>
          <p:cNvPr id="4" name="Content Placeholder 3"/>
          <p:cNvSpPr>
            <a:spLocks noGrp="1"/>
          </p:cNvSpPr>
          <p:nvPr>
            <p:ph sz="quarter" idx="1"/>
          </p:nvPr>
        </p:nvSpPr>
        <p:spPr>
          <a:xfrm>
            <a:off x="457200" y="1066800"/>
            <a:ext cx="7467600" cy="5407152"/>
          </a:xfrm>
        </p:spPr>
        <p:txBody>
          <a:bodyPr>
            <a:normAutofit/>
          </a:bodyPr>
          <a:lstStyle/>
          <a:p>
            <a:pPr>
              <a:buNone/>
            </a:pPr>
            <a:r>
              <a:rPr lang="en-US" dirty="0" smtClean="0"/>
              <a:t>Calculate the </a:t>
            </a:r>
            <a:r>
              <a:rPr lang="en-US" dirty="0" err="1" smtClean="0"/>
              <a:t>intraclass</a:t>
            </a:r>
            <a:r>
              <a:rPr lang="en-US" dirty="0" smtClean="0"/>
              <a:t> correlation (</a:t>
            </a:r>
            <a:r>
              <a:rPr lang="el-GR" dirty="0" smtClean="0"/>
              <a:t>ρ</a:t>
            </a:r>
            <a:r>
              <a:rPr lang="en-US" dirty="0" smtClean="0"/>
              <a:t>)</a:t>
            </a:r>
          </a:p>
          <a:p>
            <a:pPr>
              <a:buNone/>
            </a:pPr>
            <a:endParaRPr lang="en-US" dirty="0" smtClean="0"/>
          </a:p>
          <a:p>
            <a:pPr>
              <a:buNone/>
            </a:pPr>
            <a:r>
              <a:rPr lang="en-US" dirty="0" smtClean="0"/>
              <a:t>									</a:t>
            </a:r>
          </a:p>
        </p:txBody>
      </p:sp>
      <p:graphicFrame>
        <p:nvGraphicFramePr>
          <p:cNvPr id="29700" name="Object 4"/>
          <p:cNvGraphicFramePr>
            <a:graphicFrameLocks noChangeAspect="1"/>
          </p:cNvGraphicFramePr>
          <p:nvPr/>
        </p:nvGraphicFramePr>
        <p:xfrm>
          <a:off x="1371600" y="1981200"/>
          <a:ext cx="5897563" cy="990600"/>
        </p:xfrm>
        <a:graphic>
          <a:graphicData uri="http://schemas.openxmlformats.org/presentationml/2006/ole">
            <p:oleObj spid="_x0000_s29700" name="Document" r:id="rId3" imgW="5984542" imgH="1003793" progId="Word.Document.12">
              <p:embed/>
            </p:oleObj>
          </a:graphicData>
        </a:graphic>
      </p:graphicFrame>
      <p:sp>
        <p:nvSpPr>
          <p:cNvPr id="7" name="TextBox 6"/>
          <p:cNvSpPr txBox="1"/>
          <p:nvPr/>
        </p:nvSpPr>
        <p:spPr>
          <a:xfrm>
            <a:off x="762000" y="3124200"/>
            <a:ext cx="7391400" cy="2308324"/>
          </a:xfrm>
          <a:prstGeom prst="rect">
            <a:avLst/>
          </a:prstGeom>
          <a:noFill/>
        </p:spPr>
        <p:txBody>
          <a:bodyPr wrap="square" rtlCol="0">
            <a:spAutoFit/>
          </a:bodyPr>
          <a:lstStyle/>
          <a:p>
            <a:r>
              <a:rPr lang="en-US" sz="2400" dirty="0" smtClean="0"/>
              <a:t>Interpretation:  The proportion of variance in the dependent variable that is attributed to level-2</a:t>
            </a:r>
          </a:p>
          <a:p>
            <a:endParaRPr lang="en-US" sz="2400" dirty="0" smtClean="0"/>
          </a:p>
          <a:p>
            <a:r>
              <a:rPr lang="en-US" sz="2400" dirty="0" smtClean="0"/>
              <a:t>If &gt; than .05, than HLM is appropriate method</a:t>
            </a:r>
          </a:p>
          <a:p>
            <a:endParaRPr lang="en-US" sz="2400" dirty="0" smtClean="0"/>
          </a:p>
          <a:p>
            <a:r>
              <a:rPr lang="en-US" sz="2400" dirty="0" smtClean="0"/>
              <a:t>Remember the values of </a:t>
            </a:r>
            <a:r>
              <a:rPr lang="el-GR" sz="2400" dirty="0" smtClean="0"/>
              <a:t>τ</a:t>
            </a:r>
            <a:r>
              <a:rPr lang="en-US" sz="2400" baseline="-25000" dirty="0" smtClean="0"/>
              <a:t>00</a:t>
            </a:r>
            <a:r>
              <a:rPr lang="en-US" sz="2400" dirty="0" smtClean="0"/>
              <a:t> and </a:t>
            </a:r>
            <a:r>
              <a:rPr lang="el-GR" sz="2400" dirty="0" smtClean="0"/>
              <a:t>σ</a:t>
            </a:r>
            <a:r>
              <a:rPr lang="en-US" sz="2400" baseline="30000" dirty="0" smtClean="0"/>
              <a:t>2</a:t>
            </a:r>
            <a:r>
              <a:rPr lang="en-US" sz="2400" dirty="0" smtClean="0"/>
              <a:t> </a:t>
            </a:r>
            <a:endParaRPr lang="en-US" sz="24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7467600" cy="563562"/>
          </a:xfrm>
        </p:spPr>
        <p:txBody>
          <a:bodyPr>
            <a:normAutofit/>
          </a:bodyPr>
          <a:lstStyle/>
          <a:p>
            <a:r>
              <a:rPr lang="en-US" dirty="0" smtClean="0"/>
              <a:t>Model with only Level-2 Predictors</a:t>
            </a:r>
          </a:p>
        </p:txBody>
      </p:sp>
      <p:sp>
        <p:nvSpPr>
          <p:cNvPr id="4" name="Content Placeholder 3"/>
          <p:cNvSpPr>
            <a:spLocks noGrp="1"/>
          </p:cNvSpPr>
          <p:nvPr>
            <p:ph sz="quarter" idx="1"/>
          </p:nvPr>
        </p:nvSpPr>
        <p:spPr>
          <a:xfrm>
            <a:off x="457200" y="1066800"/>
            <a:ext cx="7467600" cy="5407152"/>
          </a:xfrm>
        </p:spPr>
        <p:txBody>
          <a:bodyPr>
            <a:normAutofit fontScale="92500"/>
          </a:bodyPr>
          <a:lstStyle/>
          <a:p>
            <a:pPr>
              <a:buNone/>
            </a:pPr>
            <a:r>
              <a:rPr lang="en-US" dirty="0" smtClean="0"/>
              <a:t>Why do this step?</a:t>
            </a:r>
          </a:p>
          <a:p>
            <a:pPr marL="822960" lvl="1" indent="-457200">
              <a:buFont typeface="+mj-lt"/>
              <a:buAutoNum type="arabicPeriod"/>
            </a:pPr>
            <a:r>
              <a:rPr lang="en-US" dirty="0" smtClean="0"/>
              <a:t>Explain some of the variance at level-2 (i.e., reduce </a:t>
            </a:r>
            <a:r>
              <a:rPr lang="el-GR" sz="2000" dirty="0" smtClean="0"/>
              <a:t>τ</a:t>
            </a:r>
            <a:r>
              <a:rPr lang="en-US" sz="2000" baseline="-25000" dirty="0" smtClean="0"/>
              <a:t>00</a:t>
            </a:r>
            <a:r>
              <a:rPr lang="en-US" sz="2000" dirty="0" smtClean="0"/>
              <a:t> )</a:t>
            </a:r>
            <a:endParaRPr lang="en-US" dirty="0" smtClean="0"/>
          </a:p>
          <a:p>
            <a:pPr marL="822960" lvl="1" indent="-457200">
              <a:buNone/>
            </a:pPr>
            <a:endParaRPr lang="en-US" dirty="0" smtClean="0"/>
          </a:p>
          <a:p>
            <a:pPr>
              <a:buNone/>
            </a:pPr>
            <a:r>
              <a:rPr lang="en-US" dirty="0" smtClean="0"/>
              <a:t>Level-1 Model:</a:t>
            </a:r>
          </a:p>
          <a:p>
            <a:pPr>
              <a:buNone/>
            </a:pPr>
            <a:r>
              <a:rPr lang="en-US" dirty="0" smtClean="0"/>
              <a:t>	</a:t>
            </a:r>
            <a:r>
              <a:rPr lang="en-US" dirty="0" err="1" smtClean="0"/>
              <a:t>Y</a:t>
            </a:r>
            <a:r>
              <a:rPr lang="en-US" baseline="-25000" dirty="0" err="1" smtClean="0"/>
              <a:t>ij</a:t>
            </a:r>
            <a:r>
              <a:rPr lang="en-US" dirty="0" smtClean="0"/>
              <a:t> = β</a:t>
            </a:r>
            <a:r>
              <a:rPr lang="en-US" baseline="-25000" dirty="0" smtClean="0"/>
              <a:t>0j</a:t>
            </a:r>
            <a:r>
              <a:rPr lang="en-US" dirty="0" smtClean="0"/>
              <a:t> + </a:t>
            </a:r>
            <a:r>
              <a:rPr lang="en-US" dirty="0" err="1" smtClean="0"/>
              <a:t>r</a:t>
            </a:r>
            <a:r>
              <a:rPr lang="en-US" baseline="-25000" dirty="0" err="1" smtClean="0"/>
              <a:t>ij</a:t>
            </a:r>
            <a:r>
              <a:rPr lang="en-US" baseline="-25000" dirty="0" smtClean="0"/>
              <a:t>  </a:t>
            </a:r>
            <a:r>
              <a:rPr lang="en-US" dirty="0" smtClean="0"/>
              <a:t> 	</a:t>
            </a:r>
          </a:p>
          <a:p>
            <a:pPr>
              <a:buNone/>
            </a:pPr>
            <a:r>
              <a:rPr lang="en-US" dirty="0" smtClean="0"/>
              <a:t>Level-2 Model:</a:t>
            </a:r>
          </a:p>
          <a:p>
            <a:pPr>
              <a:buNone/>
            </a:pPr>
            <a:r>
              <a:rPr lang="en-US" dirty="0" smtClean="0"/>
              <a:t>	β</a:t>
            </a:r>
            <a:r>
              <a:rPr lang="en-US" baseline="-25000" dirty="0" smtClean="0"/>
              <a:t>0j </a:t>
            </a:r>
            <a:r>
              <a:rPr lang="en-US" dirty="0" smtClean="0"/>
              <a:t> = γ</a:t>
            </a:r>
            <a:r>
              <a:rPr lang="en-US" baseline="-25000" dirty="0" smtClean="0"/>
              <a:t>00</a:t>
            </a:r>
            <a:r>
              <a:rPr lang="en-US" dirty="0" smtClean="0"/>
              <a:t> + γ</a:t>
            </a:r>
            <a:r>
              <a:rPr lang="en-US" baseline="-25000" dirty="0" smtClean="0"/>
              <a:t>0cat1  </a:t>
            </a:r>
            <a:r>
              <a:rPr lang="en-US" dirty="0" smtClean="0"/>
              <a:t>* w</a:t>
            </a:r>
            <a:r>
              <a:rPr lang="en-US" baseline="-25000" dirty="0" smtClean="0"/>
              <a:t>cat1</a:t>
            </a:r>
            <a:r>
              <a:rPr lang="en-US" dirty="0" smtClean="0"/>
              <a:t> + …  + γ</a:t>
            </a:r>
            <a:r>
              <a:rPr lang="en-US" baseline="-25000" dirty="0" smtClean="0"/>
              <a:t>0n </a:t>
            </a:r>
            <a:r>
              <a:rPr lang="en-US" dirty="0" smtClean="0"/>
              <a:t>* </a:t>
            </a:r>
            <a:r>
              <a:rPr lang="en-US" dirty="0" err="1" smtClean="0"/>
              <a:t>w</a:t>
            </a:r>
            <a:r>
              <a:rPr lang="en-US" baseline="-25000" dirty="0" err="1" smtClean="0"/>
              <a:t>catn</a:t>
            </a:r>
            <a:r>
              <a:rPr lang="en-US" dirty="0" smtClean="0"/>
              <a:t> + </a:t>
            </a:r>
          </a:p>
          <a:p>
            <a:pPr>
              <a:buNone/>
            </a:pPr>
            <a:r>
              <a:rPr lang="en-US" dirty="0" smtClean="0"/>
              <a:t>		γ</a:t>
            </a:r>
            <a:r>
              <a:rPr lang="en-US" baseline="-25000" dirty="0" smtClean="0"/>
              <a:t>0cont1  </a:t>
            </a:r>
            <a:r>
              <a:rPr lang="en-US" dirty="0" smtClean="0"/>
              <a:t>* w</a:t>
            </a:r>
            <a:r>
              <a:rPr lang="en-US" baseline="-25000" dirty="0" smtClean="0"/>
              <a:t>cont1</a:t>
            </a:r>
            <a:r>
              <a:rPr lang="en-US" dirty="0" smtClean="0"/>
              <a:t> + …  + γ</a:t>
            </a:r>
            <a:r>
              <a:rPr lang="en-US" baseline="-25000" dirty="0" smtClean="0"/>
              <a:t>0contm </a:t>
            </a:r>
            <a:r>
              <a:rPr lang="en-US" dirty="0" smtClean="0"/>
              <a:t> * </a:t>
            </a:r>
            <a:r>
              <a:rPr lang="en-US" dirty="0" err="1" smtClean="0"/>
              <a:t>w</a:t>
            </a:r>
            <a:r>
              <a:rPr lang="en-US" baseline="-25000" dirty="0" err="1" smtClean="0"/>
              <a:t>contm</a:t>
            </a:r>
            <a:r>
              <a:rPr lang="en-US" dirty="0" smtClean="0"/>
              <a:t> + μ</a:t>
            </a:r>
            <a:r>
              <a:rPr lang="en-US" baseline="-25000" dirty="0" smtClean="0"/>
              <a:t>0j	</a:t>
            </a:r>
          </a:p>
          <a:p>
            <a:pPr>
              <a:buNone/>
            </a:pPr>
            <a:r>
              <a:rPr lang="en-US" dirty="0" smtClean="0"/>
              <a:t>Full Model:</a:t>
            </a:r>
          </a:p>
          <a:p>
            <a:pPr>
              <a:buNone/>
            </a:pPr>
            <a:r>
              <a:rPr lang="en-US" baseline="-25000" dirty="0" smtClean="0"/>
              <a:t>	</a:t>
            </a:r>
            <a:r>
              <a:rPr lang="en-US" dirty="0" err="1" smtClean="0"/>
              <a:t>Y</a:t>
            </a:r>
            <a:r>
              <a:rPr lang="en-US" baseline="-25000" dirty="0" err="1" smtClean="0"/>
              <a:t>ij</a:t>
            </a:r>
            <a:r>
              <a:rPr lang="en-US" dirty="0" smtClean="0"/>
              <a:t> = γ</a:t>
            </a:r>
            <a:r>
              <a:rPr lang="en-US" baseline="-25000" dirty="0" smtClean="0"/>
              <a:t>00</a:t>
            </a:r>
            <a:r>
              <a:rPr lang="en-US" dirty="0" smtClean="0"/>
              <a:t> + γ</a:t>
            </a:r>
            <a:r>
              <a:rPr lang="en-US" baseline="-25000" dirty="0" smtClean="0"/>
              <a:t>0cat1  </a:t>
            </a:r>
            <a:r>
              <a:rPr lang="en-US" dirty="0" smtClean="0"/>
              <a:t>* w</a:t>
            </a:r>
            <a:r>
              <a:rPr lang="en-US" baseline="-25000" dirty="0" smtClean="0"/>
              <a:t>cat1</a:t>
            </a:r>
            <a:r>
              <a:rPr lang="en-US" dirty="0" smtClean="0"/>
              <a:t> + …  + γ</a:t>
            </a:r>
            <a:r>
              <a:rPr lang="en-US" baseline="-25000" dirty="0" smtClean="0"/>
              <a:t>0n </a:t>
            </a:r>
            <a:r>
              <a:rPr lang="en-US" dirty="0" smtClean="0"/>
              <a:t>* </a:t>
            </a:r>
            <a:r>
              <a:rPr lang="en-US" dirty="0" err="1" smtClean="0"/>
              <a:t>w</a:t>
            </a:r>
            <a:r>
              <a:rPr lang="en-US" baseline="-25000" dirty="0" err="1" smtClean="0"/>
              <a:t>catn</a:t>
            </a:r>
            <a:r>
              <a:rPr lang="en-US" dirty="0" smtClean="0"/>
              <a:t> +</a:t>
            </a:r>
          </a:p>
          <a:p>
            <a:pPr>
              <a:buNone/>
            </a:pPr>
            <a:r>
              <a:rPr lang="en-US" dirty="0" smtClean="0"/>
              <a:t>		γ</a:t>
            </a:r>
            <a:r>
              <a:rPr lang="en-US" baseline="-25000" dirty="0" smtClean="0"/>
              <a:t>0cont1  </a:t>
            </a:r>
            <a:r>
              <a:rPr lang="en-US" dirty="0" smtClean="0"/>
              <a:t>* w</a:t>
            </a:r>
            <a:r>
              <a:rPr lang="en-US" baseline="-25000" dirty="0" smtClean="0"/>
              <a:t>cont1</a:t>
            </a:r>
            <a:r>
              <a:rPr lang="en-US" dirty="0" smtClean="0"/>
              <a:t> + …  + γ</a:t>
            </a:r>
            <a:r>
              <a:rPr lang="en-US" baseline="-25000" dirty="0" smtClean="0"/>
              <a:t>0contm </a:t>
            </a:r>
            <a:r>
              <a:rPr lang="en-US" dirty="0" smtClean="0"/>
              <a:t> * </a:t>
            </a:r>
            <a:r>
              <a:rPr lang="en-US" dirty="0" err="1" smtClean="0"/>
              <a:t>w</a:t>
            </a:r>
            <a:r>
              <a:rPr lang="en-US" baseline="-25000" dirty="0" err="1" smtClean="0"/>
              <a:t>contm</a:t>
            </a:r>
            <a:r>
              <a:rPr lang="en-US" dirty="0" smtClean="0"/>
              <a:t> +  μ</a:t>
            </a:r>
            <a:r>
              <a:rPr lang="en-US" baseline="-25000" dirty="0" smtClean="0"/>
              <a:t>0j </a:t>
            </a:r>
            <a:r>
              <a:rPr lang="en-US" dirty="0" smtClean="0"/>
              <a:t>+ </a:t>
            </a:r>
            <a:r>
              <a:rPr lang="en-US" dirty="0" err="1" smtClean="0"/>
              <a:t>r</a:t>
            </a:r>
            <a:r>
              <a:rPr lang="en-US" baseline="-25000" dirty="0" err="1" smtClean="0"/>
              <a:t>ij</a:t>
            </a:r>
            <a:endParaRPr lang="en-US" baseline="-25000" dirty="0" smtClean="0"/>
          </a:p>
          <a:p>
            <a:pPr>
              <a:buNone/>
            </a:pPr>
            <a:endParaRPr lang="en-US" baseline="-25000" dirty="0" smtClean="0"/>
          </a:p>
          <a:p>
            <a:pPr>
              <a:buNone/>
            </a:pPr>
            <a:r>
              <a:rPr lang="en-US" dirty="0" smtClean="0"/>
              <a:t>	Can you identify the random and fixed components?</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7467600" cy="563562"/>
          </a:xfrm>
        </p:spPr>
        <p:txBody>
          <a:bodyPr>
            <a:normAutofit/>
          </a:bodyPr>
          <a:lstStyle/>
          <a:p>
            <a:r>
              <a:rPr lang="en-US" dirty="0" smtClean="0"/>
              <a:t>Level-2 Model Code</a:t>
            </a:r>
          </a:p>
        </p:txBody>
      </p:sp>
      <p:sp>
        <p:nvSpPr>
          <p:cNvPr id="4" name="Content Placeholder 3"/>
          <p:cNvSpPr>
            <a:spLocks noGrp="1"/>
          </p:cNvSpPr>
          <p:nvPr>
            <p:ph sz="quarter" idx="1"/>
          </p:nvPr>
        </p:nvSpPr>
        <p:spPr>
          <a:xfrm>
            <a:off x="457200" y="1066800"/>
            <a:ext cx="7467600" cy="5407152"/>
          </a:xfrm>
        </p:spPr>
        <p:txBody>
          <a:bodyPr>
            <a:normAutofit/>
          </a:bodyPr>
          <a:lstStyle/>
          <a:p>
            <a:pPr>
              <a:buNone/>
            </a:pPr>
            <a:endParaRPr lang="en-US" dirty="0" smtClean="0"/>
          </a:p>
          <a:p>
            <a:pPr>
              <a:buNone/>
            </a:pPr>
            <a:endParaRPr lang="en-US" dirty="0"/>
          </a:p>
        </p:txBody>
      </p:sp>
      <p:graphicFrame>
        <p:nvGraphicFramePr>
          <p:cNvPr id="30723" name="Object 3"/>
          <p:cNvGraphicFramePr>
            <a:graphicFrameLocks noChangeAspect="1"/>
          </p:cNvGraphicFramePr>
          <p:nvPr/>
        </p:nvGraphicFramePr>
        <p:xfrm>
          <a:off x="304799" y="838200"/>
          <a:ext cx="8219045" cy="4724400"/>
        </p:xfrm>
        <a:graphic>
          <a:graphicData uri="http://schemas.openxmlformats.org/presentationml/2006/ole">
            <p:oleObj spid="_x0000_s30723" name="Document" r:id="rId3" imgW="6099983" imgH="3507337" progId="Word.Document.12">
              <p:embed/>
            </p:oleObj>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7467600" cy="563562"/>
          </a:xfrm>
        </p:spPr>
        <p:txBody>
          <a:bodyPr>
            <a:normAutofit/>
          </a:bodyPr>
          <a:lstStyle/>
          <a:p>
            <a:r>
              <a:rPr lang="en-US" dirty="0" smtClean="0"/>
              <a:t>Outline</a:t>
            </a:r>
            <a:endParaRPr lang="en-US" dirty="0"/>
          </a:p>
        </p:txBody>
      </p:sp>
      <p:sp>
        <p:nvSpPr>
          <p:cNvPr id="3" name="Content Placeholder 2"/>
          <p:cNvSpPr>
            <a:spLocks noGrp="1"/>
          </p:cNvSpPr>
          <p:nvPr>
            <p:ph sz="quarter" idx="1"/>
          </p:nvPr>
        </p:nvSpPr>
        <p:spPr>
          <a:xfrm>
            <a:off x="457200" y="990600"/>
            <a:ext cx="7467600" cy="5483352"/>
          </a:xfrm>
        </p:spPr>
        <p:txBody>
          <a:bodyPr/>
          <a:lstStyle/>
          <a:p>
            <a:r>
              <a:rPr lang="en-US" dirty="0" smtClean="0"/>
              <a:t>Regression and HLM</a:t>
            </a:r>
          </a:p>
          <a:p>
            <a:r>
              <a:rPr lang="en-US" dirty="0" smtClean="0"/>
              <a:t>Data Requirements</a:t>
            </a:r>
          </a:p>
          <a:p>
            <a:r>
              <a:rPr lang="en-US" dirty="0" smtClean="0"/>
              <a:t>Developing HLM</a:t>
            </a:r>
          </a:p>
          <a:p>
            <a:pPr lvl="1"/>
            <a:r>
              <a:rPr lang="en-US" dirty="0" smtClean="0"/>
              <a:t>Unconditional Model</a:t>
            </a:r>
          </a:p>
          <a:p>
            <a:pPr lvl="1"/>
            <a:r>
              <a:rPr lang="en-US" dirty="0" smtClean="0"/>
              <a:t>Model with only level-2 predictors</a:t>
            </a:r>
          </a:p>
          <a:p>
            <a:pPr lvl="1"/>
            <a:r>
              <a:rPr lang="en-US" dirty="0" smtClean="0"/>
              <a:t>Model with only level-1 predictors (Random Coefficient Model)</a:t>
            </a:r>
          </a:p>
          <a:p>
            <a:pPr lvl="1"/>
            <a:r>
              <a:rPr lang="en-US" dirty="0" smtClean="0"/>
              <a:t>Complete Model</a:t>
            </a:r>
          </a:p>
          <a:p>
            <a:r>
              <a:rPr lang="en-US" dirty="0" smtClean="0"/>
              <a:t>Variance Structures</a:t>
            </a:r>
          </a:p>
          <a:p>
            <a:r>
              <a:rPr lang="en-US" dirty="0" smtClean="0"/>
              <a:t>Centering</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quarter" idx="1"/>
          </p:nvPr>
        </p:nvSpPr>
        <p:spPr>
          <a:xfrm>
            <a:off x="533400" y="838200"/>
            <a:ext cx="7467600" cy="4038600"/>
          </a:xfrm>
        </p:spPr>
        <p:txBody>
          <a:bodyPr>
            <a:normAutofit/>
          </a:bodyPr>
          <a:lstStyle/>
          <a:p>
            <a:pPr marL="0" indent="0">
              <a:buNone/>
            </a:pPr>
            <a:endParaRPr lang="en-US" dirty="0" smtClean="0"/>
          </a:p>
          <a:p>
            <a:pPr marL="0" indent="0">
              <a:buNone/>
            </a:pPr>
            <a:endParaRPr lang="en-US" dirty="0" smtClean="0"/>
          </a:p>
          <a:p>
            <a:pPr marL="0" indent="0">
              <a:buNone/>
            </a:pPr>
            <a:r>
              <a:rPr lang="en-US" dirty="0" smtClean="0"/>
              <a:t>Run the code with Math achievement (Mathach) as the dependent variable, school district (ID) as the cluster unit, and Mean SES in school district (</a:t>
            </a:r>
            <a:r>
              <a:rPr lang="en-US" dirty="0" err="1" smtClean="0"/>
              <a:t>meanses</a:t>
            </a:r>
            <a:r>
              <a:rPr lang="en-US" dirty="0" smtClean="0"/>
              <a:t>) as a level-2 predictor variable.</a:t>
            </a:r>
          </a:p>
          <a:p>
            <a:pPr marL="0" indent="0">
              <a:buNone/>
            </a:pPr>
            <a:endParaRPr lang="en-US" dirty="0" smtClean="0"/>
          </a:p>
          <a:p>
            <a:pPr marL="0" indent="0">
              <a:buNone/>
            </a:pPr>
            <a:r>
              <a:rPr lang="en-US" dirty="0" smtClean="0"/>
              <a:t>Let’s start by writing out the Level-1 Model and Level-2 Model and then the Full Model. Now run the code</a:t>
            </a:r>
          </a:p>
          <a:p>
            <a:pPr marL="0" indent="0">
              <a:buNone/>
            </a:pP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7467600" cy="563562"/>
          </a:xfrm>
        </p:spPr>
        <p:txBody>
          <a:bodyPr>
            <a:normAutofit/>
          </a:bodyPr>
          <a:lstStyle/>
          <a:p>
            <a:r>
              <a:rPr lang="en-US" dirty="0" smtClean="0"/>
              <a:t>Estimates of covariance parameters</a:t>
            </a:r>
          </a:p>
        </p:txBody>
      </p:sp>
      <p:sp>
        <p:nvSpPr>
          <p:cNvPr id="4" name="Content Placeholder 3"/>
          <p:cNvSpPr>
            <a:spLocks noGrp="1"/>
          </p:cNvSpPr>
          <p:nvPr>
            <p:ph sz="quarter" idx="1"/>
          </p:nvPr>
        </p:nvSpPr>
        <p:spPr>
          <a:xfrm>
            <a:off x="457200" y="1066800"/>
            <a:ext cx="7467600" cy="5407152"/>
          </a:xfrm>
        </p:spPr>
        <p:txBody>
          <a:bodyPr>
            <a:normAutofit/>
          </a:bodyPr>
          <a:lstStyle/>
          <a:p>
            <a:pPr>
              <a:buNone/>
            </a:pPr>
            <a:r>
              <a:rPr lang="en-US" dirty="0" smtClean="0"/>
              <a:t>First find </a:t>
            </a:r>
            <a:r>
              <a:rPr lang="el-GR" dirty="0" smtClean="0"/>
              <a:t>τ</a:t>
            </a:r>
            <a:r>
              <a:rPr lang="en-US" baseline="-25000" dirty="0" smtClean="0"/>
              <a:t>00</a:t>
            </a:r>
            <a:r>
              <a:rPr lang="en-US" dirty="0" smtClean="0"/>
              <a:t> for this model. Is it significant?</a:t>
            </a:r>
          </a:p>
          <a:p>
            <a:pPr lvl="1"/>
            <a:r>
              <a:rPr lang="en-US" dirty="0" smtClean="0"/>
              <a:t>If yes– other level-2 predictors can be added</a:t>
            </a:r>
          </a:p>
          <a:p>
            <a:pPr lvl="1"/>
            <a:r>
              <a:rPr lang="en-US" dirty="0" smtClean="0"/>
              <a:t>If no – no other level-2 predictors should be added</a:t>
            </a:r>
          </a:p>
          <a:p>
            <a:pPr marL="0" indent="0">
              <a:buNone/>
            </a:pPr>
            <a:endParaRPr lang="en-US" dirty="0" smtClean="0"/>
          </a:p>
          <a:p>
            <a:pPr marL="0" indent="0">
              <a:buNone/>
            </a:pPr>
            <a:r>
              <a:rPr lang="en-US" dirty="0" smtClean="0"/>
              <a:t>Calculate the “variance explained” or  “proportion reduction in variance”</a:t>
            </a:r>
          </a:p>
          <a:p>
            <a:pPr>
              <a:buNone/>
            </a:pPr>
            <a:endParaRPr lang="en-US" dirty="0" smtClean="0"/>
          </a:p>
          <a:p>
            <a:pPr>
              <a:buNone/>
            </a:pPr>
            <a:r>
              <a:rPr lang="en-US" dirty="0" smtClean="0"/>
              <a:t>									</a:t>
            </a:r>
          </a:p>
        </p:txBody>
      </p:sp>
      <p:sp>
        <p:nvSpPr>
          <p:cNvPr id="7" name="TextBox 6"/>
          <p:cNvSpPr txBox="1"/>
          <p:nvPr/>
        </p:nvSpPr>
        <p:spPr>
          <a:xfrm>
            <a:off x="838200" y="4419600"/>
            <a:ext cx="7391400" cy="1938992"/>
          </a:xfrm>
          <a:prstGeom prst="rect">
            <a:avLst/>
          </a:prstGeom>
          <a:noFill/>
        </p:spPr>
        <p:txBody>
          <a:bodyPr wrap="square" rtlCol="0">
            <a:spAutoFit/>
          </a:bodyPr>
          <a:lstStyle/>
          <a:p>
            <a:r>
              <a:rPr lang="en-US" sz="2400" dirty="0" smtClean="0"/>
              <a:t>Interpretation:  The proportion of variance explained by the level-2 predictors is (###) percent.</a:t>
            </a:r>
          </a:p>
          <a:p>
            <a:endParaRPr lang="en-US" sz="2400" dirty="0" smtClean="0"/>
          </a:p>
          <a:p>
            <a:r>
              <a:rPr lang="en-US" sz="2400" dirty="0" smtClean="0"/>
              <a:t>This is why I asked you to record the </a:t>
            </a:r>
            <a:r>
              <a:rPr lang="el-GR" sz="2400" dirty="0" smtClean="0"/>
              <a:t>τ</a:t>
            </a:r>
            <a:r>
              <a:rPr lang="en-US" sz="2400" baseline="-25000" dirty="0" smtClean="0"/>
              <a:t>00</a:t>
            </a:r>
            <a:r>
              <a:rPr lang="en-US" sz="2400" dirty="0" smtClean="0"/>
              <a:t> of the unconditional model</a:t>
            </a:r>
            <a:endParaRPr lang="en-US" sz="2400" dirty="0"/>
          </a:p>
        </p:txBody>
      </p:sp>
      <p:graphicFrame>
        <p:nvGraphicFramePr>
          <p:cNvPr id="31747" name="Object 3"/>
          <p:cNvGraphicFramePr>
            <a:graphicFrameLocks noChangeAspect="1"/>
          </p:cNvGraphicFramePr>
          <p:nvPr/>
        </p:nvGraphicFramePr>
        <p:xfrm>
          <a:off x="1295400" y="3657600"/>
          <a:ext cx="6494462" cy="725487"/>
        </p:xfrm>
        <a:graphic>
          <a:graphicData uri="http://schemas.openxmlformats.org/presentationml/2006/ole">
            <p:oleObj spid="_x0000_s31747" name="Document" r:id="rId3" imgW="6567520" imgH="746096" progId="Word.Document.12">
              <p:embed/>
            </p:oleObj>
          </a:graphicData>
        </a:graphic>
      </p:graphicFrame>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7467600" cy="563562"/>
          </a:xfrm>
        </p:spPr>
        <p:txBody>
          <a:bodyPr>
            <a:normAutofit/>
          </a:bodyPr>
          <a:lstStyle/>
          <a:p>
            <a:r>
              <a:rPr lang="en-US" dirty="0" smtClean="0"/>
              <a:t>Model with only Level-1 Predictors</a:t>
            </a:r>
          </a:p>
        </p:txBody>
      </p:sp>
      <p:sp>
        <p:nvSpPr>
          <p:cNvPr id="4" name="Content Placeholder 3"/>
          <p:cNvSpPr>
            <a:spLocks noGrp="1"/>
          </p:cNvSpPr>
          <p:nvPr>
            <p:ph sz="quarter" idx="1"/>
          </p:nvPr>
        </p:nvSpPr>
        <p:spPr>
          <a:xfrm>
            <a:off x="457200" y="1066800"/>
            <a:ext cx="7467600" cy="5407152"/>
          </a:xfrm>
        </p:spPr>
        <p:txBody>
          <a:bodyPr>
            <a:normAutofit/>
          </a:bodyPr>
          <a:lstStyle/>
          <a:p>
            <a:pPr>
              <a:buNone/>
            </a:pPr>
            <a:r>
              <a:rPr lang="en-US" dirty="0" smtClean="0"/>
              <a:t>Also known as the Random Coefficient Model. </a:t>
            </a:r>
          </a:p>
          <a:p>
            <a:pPr>
              <a:buNone/>
            </a:pPr>
            <a:r>
              <a:rPr lang="en-US" dirty="0" smtClean="0"/>
              <a:t>Why do this step?</a:t>
            </a:r>
          </a:p>
          <a:p>
            <a:pPr marL="346075" lvl="1" indent="19050">
              <a:buFont typeface="+mj-lt"/>
              <a:buAutoNum type="arabicPeriod"/>
            </a:pPr>
            <a:r>
              <a:rPr lang="en-US" dirty="0" smtClean="0"/>
              <a:t>Explain some of the variance at level-1 (i.e., reduce </a:t>
            </a:r>
            <a:r>
              <a:rPr lang="el-GR" sz="2000" dirty="0" smtClean="0"/>
              <a:t>σ</a:t>
            </a:r>
            <a:r>
              <a:rPr lang="en-US" sz="2000" baseline="30000" dirty="0" smtClean="0"/>
              <a:t>2</a:t>
            </a:r>
            <a:r>
              <a:rPr lang="en-US" sz="2000" dirty="0" smtClean="0"/>
              <a:t> )</a:t>
            </a:r>
          </a:p>
          <a:p>
            <a:pPr marL="512763" lvl="1" indent="-147638">
              <a:buFont typeface="+mj-lt"/>
              <a:buAutoNum type="arabicPeriod"/>
            </a:pPr>
            <a:r>
              <a:rPr lang="en-US" sz="2000" dirty="0" smtClean="0"/>
              <a:t>Determine which coefficients should be model as random or as fixed</a:t>
            </a:r>
          </a:p>
          <a:p>
            <a:pPr marL="1097280" lvl="2" indent="-457200"/>
            <a:r>
              <a:rPr lang="en-US" dirty="0" smtClean="0"/>
              <a:t>Random  - coefficient varies across the clusters</a:t>
            </a:r>
          </a:p>
          <a:p>
            <a:pPr marL="1097280" lvl="2" indent="-457200"/>
            <a:r>
              <a:rPr lang="en-US" dirty="0" smtClean="0"/>
              <a:t>Fixed       - coefficient is constant across the clusters</a:t>
            </a:r>
          </a:p>
          <a:p>
            <a:pPr marL="822960" lvl="1" indent="-457200">
              <a:buNone/>
            </a:pPr>
            <a:endParaRPr lang="en-US" dirty="0" smtClean="0"/>
          </a:p>
          <a:p>
            <a:pPr marL="346075" lvl="1" indent="-234950">
              <a:buNone/>
            </a:pPr>
            <a:r>
              <a:rPr lang="en-US" sz="2400" b="1" dirty="0" smtClean="0"/>
              <a:t>Statistical fact: a random * a constant = random</a:t>
            </a:r>
          </a:p>
          <a:p>
            <a:pPr marL="822960" lvl="1" indent="-457200">
              <a:buNone/>
            </a:pPr>
            <a:r>
              <a:rPr lang="en-US" dirty="0" smtClean="0"/>
              <a:t>This is a helpful fact in determining the random and fixed components of the full model.</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7467600" cy="563562"/>
          </a:xfrm>
        </p:spPr>
        <p:txBody>
          <a:bodyPr>
            <a:normAutofit/>
          </a:bodyPr>
          <a:lstStyle/>
          <a:p>
            <a:r>
              <a:rPr lang="en-US" dirty="0" smtClean="0"/>
              <a:t>Model with only Level-1 Predictors</a:t>
            </a:r>
          </a:p>
        </p:txBody>
      </p:sp>
      <p:sp>
        <p:nvSpPr>
          <p:cNvPr id="4" name="Content Placeholder 3"/>
          <p:cNvSpPr>
            <a:spLocks noGrp="1"/>
          </p:cNvSpPr>
          <p:nvPr>
            <p:ph sz="quarter" idx="1"/>
          </p:nvPr>
        </p:nvSpPr>
        <p:spPr>
          <a:xfrm>
            <a:off x="457200" y="1066800"/>
            <a:ext cx="7467600" cy="5407152"/>
          </a:xfrm>
        </p:spPr>
        <p:txBody>
          <a:bodyPr>
            <a:normAutofit/>
          </a:bodyPr>
          <a:lstStyle/>
          <a:p>
            <a:pPr>
              <a:buNone/>
            </a:pPr>
            <a:r>
              <a:rPr lang="en-US" dirty="0" smtClean="0"/>
              <a:t>Level-1 Model:</a:t>
            </a:r>
          </a:p>
          <a:p>
            <a:pPr>
              <a:buNone/>
            </a:pPr>
            <a:r>
              <a:rPr lang="en-US" dirty="0" smtClean="0"/>
              <a:t>	</a:t>
            </a:r>
            <a:r>
              <a:rPr lang="en-US" dirty="0" err="1" smtClean="0"/>
              <a:t>Y</a:t>
            </a:r>
            <a:r>
              <a:rPr lang="en-US" baseline="-25000" dirty="0" err="1" smtClean="0"/>
              <a:t>ij</a:t>
            </a:r>
            <a:r>
              <a:rPr lang="en-US" dirty="0" smtClean="0"/>
              <a:t> = β</a:t>
            </a:r>
            <a:r>
              <a:rPr lang="en-US" baseline="-25000" dirty="0" smtClean="0"/>
              <a:t>0j</a:t>
            </a:r>
            <a:r>
              <a:rPr lang="en-US" dirty="0" smtClean="0"/>
              <a:t> + β</a:t>
            </a:r>
            <a:r>
              <a:rPr lang="en-US" baseline="-25000" dirty="0" smtClean="0"/>
              <a:t>cat1j </a:t>
            </a:r>
            <a:r>
              <a:rPr lang="en-US" dirty="0" smtClean="0"/>
              <a:t> * x</a:t>
            </a:r>
            <a:r>
              <a:rPr lang="en-US" baseline="-25000" dirty="0" smtClean="0"/>
              <a:t>cat1</a:t>
            </a:r>
            <a:r>
              <a:rPr lang="en-US" dirty="0" smtClean="0"/>
              <a:t> + … + </a:t>
            </a:r>
            <a:r>
              <a:rPr lang="en-US" dirty="0" err="1" smtClean="0"/>
              <a:t>β</a:t>
            </a:r>
            <a:r>
              <a:rPr lang="en-US" baseline="-25000" dirty="0" err="1" smtClean="0"/>
              <a:t>catnj</a:t>
            </a:r>
            <a:r>
              <a:rPr lang="en-US" baseline="-25000" dirty="0" smtClean="0"/>
              <a:t> </a:t>
            </a:r>
            <a:r>
              <a:rPr lang="en-US" dirty="0" smtClean="0"/>
              <a:t> * </a:t>
            </a:r>
            <a:r>
              <a:rPr lang="en-US" dirty="0" err="1" smtClean="0"/>
              <a:t>x</a:t>
            </a:r>
            <a:r>
              <a:rPr lang="en-US" baseline="-25000" dirty="0" err="1" smtClean="0"/>
              <a:t>catn</a:t>
            </a:r>
            <a:r>
              <a:rPr lang="en-US" baseline="-25000" dirty="0" smtClean="0"/>
              <a:t> </a:t>
            </a:r>
            <a:endParaRPr lang="en-US" dirty="0" smtClean="0"/>
          </a:p>
          <a:p>
            <a:pPr>
              <a:buNone/>
            </a:pPr>
            <a:r>
              <a:rPr lang="en-US" baseline="-25000" dirty="0" smtClean="0"/>
              <a:t>		</a:t>
            </a:r>
            <a:r>
              <a:rPr lang="en-US" dirty="0" smtClean="0"/>
              <a:t>+ β</a:t>
            </a:r>
            <a:r>
              <a:rPr lang="en-US" baseline="-25000" dirty="0" smtClean="0"/>
              <a:t>cont1j </a:t>
            </a:r>
            <a:r>
              <a:rPr lang="en-US" dirty="0" smtClean="0"/>
              <a:t> * x</a:t>
            </a:r>
            <a:r>
              <a:rPr lang="en-US" baseline="-25000" dirty="0" smtClean="0"/>
              <a:t>cont1  </a:t>
            </a:r>
            <a:r>
              <a:rPr lang="en-US" dirty="0" smtClean="0"/>
              <a:t>+ … + </a:t>
            </a:r>
            <a:r>
              <a:rPr lang="en-US" dirty="0" err="1" smtClean="0"/>
              <a:t>β</a:t>
            </a:r>
            <a:r>
              <a:rPr lang="en-US" baseline="-25000" dirty="0" err="1" smtClean="0"/>
              <a:t>contmj</a:t>
            </a:r>
            <a:r>
              <a:rPr lang="en-US" baseline="-25000" dirty="0" smtClean="0"/>
              <a:t> </a:t>
            </a:r>
            <a:r>
              <a:rPr lang="en-US" dirty="0" smtClean="0"/>
              <a:t> * </a:t>
            </a:r>
            <a:r>
              <a:rPr lang="en-US" dirty="0" err="1" smtClean="0"/>
              <a:t>x</a:t>
            </a:r>
            <a:r>
              <a:rPr lang="en-US" baseline="-25000" dirty="0" err="1" smtClean="0"/>
              <a:t>contm</a:t>
            </a:r>
            <a:r>
              <a:rPr lang="en-US" baseline="-25000" dirty="0" smtClean="0"/>
              <a:t> </a:t>
            </a:r>
            <a:r>
              <a:rPr lang="en-US" dirty="0" smtClean="0"/>
              <a:t>+</a:t>
            </a:r>
            <a:r>
              <a:rPr lang="en-US" baseline="-25000" dirty="0" smtClean="0"/>
              <a:t> </a:t>
            </a:r>
            <a:r>
              <a:rPr lang="en-US" dirty="0" err="1" smtClean="0"/>
              <a:t>r</a:t>
            </a:r>
            <a:r>
              <a:rPr lang="en-US" baseline="-25000" dirty="0" err="1" smtClean="0"/>
              <a:t>ij</a:t>
            </a:r>
            <a:r>
              <a:rPr lang="en-US" baseline="-25000" dirty="0" smtClean="0"/>
              <a:t>  </a:t>
            </a:r>
            <a:r>
              <a:rPr lang="en-US" dirty="0" smtClean="0"/>
              <a:t> 		</a:t>
            </a:r>
          </a:p>
          <a:p>
            <a:pPr>
              <a:buNone/>
            </a:pPr>
            <a:r>
              <a:rPr lang="en-US" dirty="0" smtClean="0"/>
              <a:t>Level-2 Model:</a:t>
            </a:r>
          </a:p>
          <a:p>
            <a:pPr>
              <a:buNone/>
            </a:pPr>
            <a:r>
              <a:rPr lang="en-US" dirty="0" smtClean="0"/>
              <a:t>	β</a:t>
            </a:r>
            <a:r>
              <a:rPr lang="en-US" baseline="-25000" dirty="0" smtClean="0"/>
              <a:t>0j </a:t>
            </a:r>
            <a:r>
              <a:rPr lang="en-US" dirty="0" smtClean="0"/>
              <a:t> = γ</a:t>
            </a:r>
            <a:r>
              <a:rPr lang="en-US" baseline="-25000" dirty="0" smtClean="0"/>
              <a:t>00</a:t>
            </a:r>
            <a:r>
              <a:rPr lang="en-US" dirty="0" smtClean="0"/>
              <a:t> + μ</a:t>
            </a:r>
            <a:r>
              <a:rPr lang="en-US" baseline="-25000" dirty="0" smtClean="0"/>
              <a:t>0j</a:t>
            </a:r>
            <a:r>
              <a:rPr lang="en-US" dirty="0" smtClean="0"/>
              <a:t>	</a:t>
            </a:r>
          </a:p>
          <a:p>
            <a:pPr>
              <a:buNone/>
            </a:pPr>
            <a:r>
              <a:rPr lang="en-US" dirty="0" smtClean="0"/>
              <a:t>	β</a:t>
            </a:r>
            <a:r>
              <a:rPr lang="en-US" baseline="-25000" dirty="0" smtClean="0"/>
              <a:t>cat1j</a:t>
            </a:r>
            <a:r>
              <a:rPr lang="en-US" dirty="0" smtClean="0"/>
              <a:t> = γ</a:t>
            </a:r>
            <a:r>
              <a:rPr lang="en-US" baseline="-25000" dirty="0" smtClean="0"/>
              <a:t>cat10</a:t>
            </a:r>
            <a:r>
              <a:rPr lang="en-US" dirty="0" smtClean="0"/>
              <a:t> + μ</a:t>
            </a:r>
            <a:r>
              <a:rPr lang="en-US" baseline="-25000" dirty="0" smtClean="0"/>
              <a:t>cat1j				</a:t>
            </a:r>
          </a:p>
          <a:p>
            <a:pPr>
              <a:buNone/>
            </a:pPr>
            <a:r>
              <a:rPr lang="en-US" baseline="-25000" dirty="0" smtClean="0"/>
              <a:t>	</a:t>
            </a:r>
            <a:r>
              <a:rPr lang="en-US" dirty="0" smtClean="0"/>
              <a:t>…</a:t>
            </a:r>
          </a:p>
          <a:p>
            <a:pPr>
              <a:buNone/>
            </a:pPr>
            <a:r>
              <a:rPr lang="en-US" baseline="-25000" dirty="0" smtClean="0"/>
              <a:t>	</a:t>
            </a:r>
            <a:r>
              <a:rPr lang="en-US" dirty="0" err="1" smtClean="0"/>
              <a:t>β</a:t>
            </a:r>
            <a:r>
              <a:rPr lang="en-US" baseline="-25000" dirty="0" err="1" smtClean="0"/>
              <a:t>catnj</a:t>
            </a:r>
            <a:r>
              <a:rPr lang="en-US" baseline="-25000" dirty="0" smtClean="0"/>
              <a:t>  </a:t>
            </a:r>
            <a:r>
              <a:rPr lang="en-US" dirty="0" smtClean="0"/>
              <a:t>= γ</a:t>
            </a:r>
            <a:r>
              <a:rPr lang="en-US" baseline="-25000" dirty="0" smtClean="0"/>
              <a:t>catn0</a:t>
            </a:r>
            <a:r>
              <a:rPr lang="en-US" dirty="0" smtClean="0"/>
              <a:t> + μ</a:t>
            </a:r>
            <a:r>
              <a:rPr lang="en-US" baseline="-25000" dirty="0" smtClean="0"/>
              <a:t> </a:t>
            </a:r>
            <a:r>
              <a:rPr lang="en-US" baseline="-25000" dirty="0" err="1" smtClean="0"/>
              <a:t>catnj</a:t>
            </a:r>
            <a:r>
              <a:rPr lang="en-US" baseline="-25000" dirty="0" smtClean="0"/>
              <a:t>				</a:t>
            </a:r>
            <a:endParaRPr lang="en-US" dirty="0" smtClean="0"/>
          </a:p>
          <a:p>
            <a:pPr>
              <a:buNone/>
            </a:pPr>
            <a:r>
              <a:rPr lang="en-US" baseline="-25000" dirty="0" smtClean="0"/>
              <a:t>	</a:t>
            </a:r>
            <a:r>
              <a:rPr lang="en-US" dirty="0" smtClean="0"/>
              <a:t>β</a:t>
            </a:r>
            <a:r>
              <a:rPr lang="en-US" baseline="-25000" dirty="0" smtClean="0"/>
              <a:t>cont1j </a:t>
            </a:r>
            <a:r>
              <a:rPr lang="en-US" dirty="0" smtClean="0"/>
              <a:t>= γ</a:t>
            </a:r>
            <a:r>
              <a:rPr lang="en-US" baseline="-25000" dirty="0" smtClean="0"/>
              <a:t>cont10</a:t>
            </a:r>
            <a:r>
              <a:rPr lang="en-US" dirty="0" smtClean="0"/>
              <a:t> + μ</a:t>
            </a:r>
            <a:r>
              <a:rPr lang="en-US" baseline="-25000" dirty="0" smtClean="0"/>
              <a:t>cont1j				</a:t>
            </a:r>
            <a:endParaRPr lang="en-US" dirty="0" smtClean="0"/>
          </a:p>
          <a:p>
            <a:pPr>
              <a:buNone/>
            </a:pPr>
            <a:r>
              <a:rPr lang="en-US" baseline="-25000" dirty="0" smtClean="0"/>
              <a:t>	</a:t>
            </a:r>
            <a:r>
              <a:rPr lang="en-US" dirty="0" smtClean="0"/>
              <a:t>…</a:t>
            </a:r>
          </a:p>
          <a:p>
            <a:pPr>
              <a:buNone/>
            </a:pPr>
            <a:r>
              <a:rPr lang="en-US" baseline="-25000" dirty="0" smtClean="0"/>
              <a:t>	</a:t>
            </a:r>
            <a:r>
              <a:rPr lang="en-US" dirty="0" err="1" smtClean="0"/>
              <a:t>β</a:t>
            </a:r>
            <a:r>
              <a:rPr lang="en-US" baseline="-25000" dirty="0" err="1" smtClean="0"/>
              <a:t>contmj</a:t>
            </a:r>
            <a:r>
              <a:rPr lang="en-US" baseline="-25000" dirty="0" smtClean="0"/>
              <a:t> </a:t>
            </a:r>
            <a:r>
              <a:rPr lang="en-US" dirty="0" smtClean="0"/>
              <a:t> = γ</a:t>
            </a:r>
            <a:r>
              <a:rPr lang="en-US" baseline="-25000" dirty="0" smtClean="0"/>
              <a:t>cont10</a:t>
            </a:r>
            <a:r>
              <a:rPr lang="en-US" dirty="0" smtClean="0"/>
              <a:t> + </a:t>
            </a:r>
            <a:r>
              <a:rPr lang="en-US" dirty="0" err="1" smtClean="0"/>
              <a:t>μ</a:t>
            </a:r>
            <a:r>
              <a:rPr lang="en-US" baseline="-25000" dirty="0" err="1" smtClean="0"/>
              <a:t>contmj</a:t>
            </a:r>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7467600" cy="563562"/>
          </a:xfrm>
        </p:spPr>
        <p:txBody>
          <a:bodyPr>
            <a:normAutofit/>
          </a:bodyPr>
          <a:lstStyle/>
          <a:p>
            <a:r>
              <a:rPr lang="en-US" dirty="0" smtClean="0"/>
              <a:t>Model with only Level-1 Predictors</a:t>
            </a:r>
          </a:p>
        </p:txBody>
      </p:sp>
      <p:sp>
        <p:nvSpPr>
          <p:cNvPr id="4" name="Content Placeholder 3"/>
          <p:cNvSpPr>
            <a:spLocks noGrp="1"/>
          </p:cNvSpPr>
          <p:nvPr>
            <p:ph sz="quarter" idx="1"/>
          </p:nvPr>
        </p:nvSpPr>
        <p:spPr>
          <a:xfrm>
            <a:off x="457200" y="1066800"/>
            <a:ext cx="7467600" cy="5407152"/>
          </a:xfrm>
        </p:spPr>
        <p:txBody>
          <a:bodyPr>
            <a:normAutofit/>
          </a:bodyPr>
          <a:lstStyle/>
          <a:p>
            <a:pPr>
              <a:buNone/>
            </a:pPr>
            <a:r>
              <a:rPr lang="en-US" dirty="0" smtClean="0"/>
              <a:t>Full Model:</a:t>
            </a:r>
          </a:p>
          <a:p>
            <a:pPr marL="457200" indent="-457200">
              <a:buNone/>
            </a:pPr>
            <a:r>
              <a:rPr lang="en-US" dirty="0" err="1" smtClean="0"/>
              <a:t>Y</a:t>
            </a:r>
            <a:r>
              <a:rPr lang="en-US" baseline="-25000" dirty="0" err="1" smtClean="0"/>
              <a:t>ij</a:t>
            </a:r>
            <a:r>
              <a:rPr lang="en-US" dirty="0" smtClean="0"/>
              <a:t> = γ</a:t>
            </a:r>
            <a:r>
              <a:rPr lang="en-US" baseline="-25000" dirty="0" smtClean="0"/>
              <a:t>00</a:t>
            </a:r>
            <a:r>
              <a:rPr lang="en-US" dirty="0" smtClean="0"/>
              <a:t> + μ</a:t>
            </a:r>
            <a:r>
              <a:rPr lang="en-US" baseline="-25000" dirty="0" smtClean="0"/>
              <a:t>0j</a:t>
            </a:r>
            <a:r>
              <a:rPr lang="en-US" dirty="0" smtClean="0"/>
              <a:t> + (γ</a:t>
            </a:r>
            <a:r>
              <a:rPr lang="en-US" baseline="-25000" dirty="0" smtClean="0"/>
              <a:t> cat10</a:t>
            </a:r>
            <a:r>
              <a:rPr lang="en-US" dirty="0" smtClean="0"/>
              <a:t> + μ</a:t>
            </a:r>
            <a:r>
              <a:rPr lang="en-US" baseline="-25000" dirty="0" smtClean="0"/>
              <a:t>cat1j</a:t>
            </a:r>
            <a:r>
              <a:rPr lang="en-US" dirty="0" smtClean="0"/>
              <a:t>)* x</a:t>
            </a:r>
            <a:r>
              <a:rPr lang="en-US" baseline="-25000" dirty="0" smtClean="0"/>
              <a:t>cat1</a:t>
            </a:r>
            <a:r>
              <a:rPr lang="en-US" dirty="0" smtClean="0"/>
              <a:t> + … + (γ</a:t>
            </a:r>
            <a:r>
              <a:rPr lang="en-US" baseline="-25000" dirty="0" smtClean="0"/>
              <a:t>catn0</a:t>
            </a:r>
            <a:r>
              <a:rPr lang="en-US" dirty="0" smtClean="0"/>
              <a:t> + </a:t>
            </a:r>
            <a:r>
              <a:rPr lang="en-US" dirty="0" err="1" smtClean="0"/>
              <a:t>μ</a:t>
            </a:r>
            <a:r>
              <a:rPr lang="en-US" baseline="-25000" dirty="0" err="1" smtClean="0"/>
              <a:t>catnj</a:t>
            </a:r>
            <a:r>
              <a:rPr lang="en-US" dirty="0" smtClean="0"/>
              <a:t>)* </a:t>
            </a:r>
            <a:r>
              <a:rPr lang="en-US" dirty="0" err="1" smtClean="0"/>
              <a:t>x</a:t>
            </a:r>
            <a:r>
              <a:rPr lang="en-US" baseline="-25000" dirty="0" err="1" smtClean="0"/>
              <a:t>catn</a:t>
            </a:r>
            <a:r>
              <a:rPr lang="en-US" baseline="-25000" dirty="0" smtClean="0"/>
              <a:t> </a:t>
            </a:r>
            <a:r>
              <a:rPr lang="en-US" dirty="0" smtClean="0"/>
              <a:t> + (γ</a:t>
            </a:r>
            <a:r>
              <a:rPr lang="en-US" baseline="-25000" dirty="0" smtClean="0"/>
              <a:t>cont10</a:t>
            </a:r>
            <a:r>
              <a:rPr lang="en-US" dirty="0" smtClean="0"/>
              <a:t> + μ</a:t>
            </a:r>
            <a:r>
              <a:rPr lang="en-US" baseline="-25000" dirty="0" smtClean="0"/>
              <a:t>cont1j</a:t>
            </a:r>
            <a:r>
              <a:rPr lang="en-US" dirty="0" smtClean="0"/>
              <a:t> )* x</a:t>
            </a:r>
            <a:r>
              <a:rPr lang="en-US" baseline="-25000" dirty="0" smtClean="0"/>
              <a:t>cont1  </a:t>
            </a:r>
            <a:r>
              <a:rPr lang="en-US" dirty="0" smtClean="0"/>
              <a:t>+ … + (γ</a:t>
            </a:r>
            <a:r>
              <a:rPr lang="en-US" baseline="-25000" dirty="0" smtClean="0"/>
              <a:t>contm0</a:t>
            </a:r>
            <a:r>
              <a:rPr lang="en-US" dirty="0" smtClean="0"/>
              <a:t> + </a:t>
            </a:r>
            <a:r>
              <a:rPr lang="en-US" dirty="0" err="1" smtClean="0"/>
              <a:t>μ</a:t>
            </a:r>
            <a:r>
              <a:rPr lang="en-US" baseline="-25000" dirty="0" err="1" smtClean="0"/>
              <a:t>contmj</a:t>
            </a:r>
            <a:r>
              <a:rPr lang="en-US" dirty="0" smtClean="0"/>
              <a:t>)* </a:t>
            </a:r>
            <a:r>
              <a:rPr lang="en-US" dirty="0" err="1" smtClean="0"/>
              <a:t>x</a:t>
            </a:r>
            <a:r>
              <a:rPr lang="en-US" baseline="-25000" dirty="0" err="1" smtClean="0"/>
              <a:t>contm</a:t>
            </a:r>
            <a:r>
              <a:rPr lang="en-US" baseline="-25000" dirty="0" smtClean="0"/>
              <a:t> </a:t>
            </a:r>
            <a:r>
              <a:rPr lang="en-US" dirty="0" smtClean="0"/>
              <a:t>+</a:t>
            </a:r>
            <a:r>
              <a:rPr lang="en-US" baseline="-25000" dirty="0" smtClean="0"/>
              <a:t> </a:t>
            </a:r>
            <a:r>
              <a:rPr lang="en-US" dirty="0" err="1" smtClean="0"/>
              <a:t>r</a:t>
            </a:r>
            <a:r>
              <a:rPr lang="en-US" baseline="-25000" dirty="0" err="1" smtClean="0"/>
              <a:t>ij</a:t>
            </a:r>
            <a:r>
              <a:rPr lang="en-US" baseline="-25000" dirty="0" smtClean="0"/>
              <a:t>  						</a:t>
            </a:r>
          </a:p>
          <a:p>
            <a:pPr>
              <a:buNone/>
            </a:pPr>
            <a:endParaRPr lang="en-US" dirty="0" smtClean="0"/>
          </a:p>
          <a:p>
            <a:pPr>
              <a:buNone/>
            </a:pPr>
            <a:r>
              <a:rPr lang="en-US" dirty="0" smtClean="0"/>
              <a:t>	</a:t>
            </a:r>
            <a:r>
              <a:rPr lang="en-US" dirty="0" err="1" smtClean="0"/>
              <a:t>Y</a:t>
            </a:r>
            <a:r>
              <a:rPr lang="en-US" baseline="-25000" dirty="0" err="1" smtClean="0"/>
              <a:t>ij</a:t>
            </a:r>
            <a:r>
              <a:rPr lang="en-US" dirty="0" smtClean="0"/>
              <a:t> = γ</a:t>
            </a:r>
            <a:r>
              <a:rPr lang="en-US" baseline="-25000" dirty="0" smtClean="0"/>
              <a:t>00 </a:t>
            </a:r>
            <a:r>
              <a:rPr lang="en-US" dirty="0" smtClean="0"/>
              <a:t> +  γ</a:t>
            </a:r>
            <a:r>
              <a:rPr lang="en-US" baseline="-25000" dirty="0" smtClean="0"/>
              <a:t> cat10 </a:t>
            </a:r>
            <a:r>
              <a:rPr lang="en-US" dirty="0" smtClean="0"/>
              <a:t>* x</a:t>
            </a:r>
            <a:r>
              <a:rPr lang="en-US" baseline="-25000" dirty="0" smtClean="0"/>
              <a:t>cat1 </a:t>
            </a:r>
            <a:r>
              <a:rPr lang="en-US" dirty="0" smtClean="0"/>
              <a:t>+ … + γ</a:t>
            </a:r>
            <a:r>
              <a:rPr lang="en-US" baseline="-25000" dirty="0" smtClean="0"/>
              <a:t>catn0</a:t>
            </a:r>
            <a:r>
              <a:rPr lang="en-US" dirty="0" smtClean="0"/>
              <a:t> * </a:t>
            </a:r>
            <a:r>
              <a:rPr lang="en-US" dirty="0" err="1" smtClean="0"/>
              <a:t>x</a:t>
            </a:r>
            <a:r>
              <a:rPr lang="en-US" baseline="-25000" dirty="0" err="1" smtClean="0"/>
              <a:t>catn</a:t>
            </a:r>
            <a:r>
              <a:rPr lang="en-US" dirty="0" smtClean="0"/>
              <a:t> </a:t>
            </a:r>
          </a:p>
          <a:p>
            <a:pPr>
              <a:buNone/>
            </a:pPr>
            <a:r>
              <a:rPr lang="en-US" dirty="0" smtClean="0"/>
              <a:t>		+ γ</a:t>
            </a:r>
            <a:r>
              <a:rPr lang="en-US" baseline="-25000" dirty="0" smtClean="0"/>
              <a:t>cont10</a:t>
            </a:r>
            <a:r>
              <a:rPr lang="en-US" dirty="0" smtClean="0"/>
              <a:t> * x</a:t>
            </a:r>
            <a:r>
              <a:rPr lang="en-US" baseline="-25000" dirty="0" smtClean="0"/>
              <a:t>cont1 </a:t>
            </a:r>
            <a:r>
              <a:rPr lang="en-US" dirty="0" smtClean="0"/>
              <a:t>+ …+  γ</a:t>
            </a:r>
            <a:r>
              <a:rPr lang="en-US" baseline="-25000" dirty="0" smtClean="0"/>
              <a:t>contm0 </a:t>
            </a:r>
            <a:r>
              <a:rPr lang="en-US" dirty="0" smtClean="0"/>
              <a:t>* </a:t>
            </a:r>
            <a:r>
              <a:rPr lang="en-US" dirty="0" err="1" smtClean="0"/>
              <a:t>x</a:t>
            </a:r>
            <a:r>
              <a:rPr lang="en-US" baseline="-25000" dirty="0" err="1" smtClean="0"/>
              <a:t>contm</a:t>
            </a:r>
            <a:endParaRPr lang="en-US" dirty="0" smtClean="0"/>
          </a:p>
          <a:p>
            <a:pPr>
              <a:buNone/>
            </a:pPr>
            <a:r>
              <a:rPr lang="en-US" baseline="-25000" dirty="0" smtClean="0"/>
              <a:t>		</a:t>
            </a:r>
            <a:r>
              <a:rPr lang="en-US" dirty="0" smtClean="0"/>
              <a:t>+ μ</a:t>
            </a:r>
            <a:r>
              <a:rPr lang="en-US" baseline="-25000" dirty="0" smtClean="0"/>
              <a:t>cat1j</a:t>
            </a:r>
            <a:r>
              <a:rPr lang="en-US" dirty="0" smtClean="0"/>
              <a:t> * x</a:t>
            </a:r>
            <a:r>
              <a:rPr lang="en-US" baseline="-25000" dirty="0" smtClean="0"/>
              <a:t>cat1 </a:t>
            </a:r>
            <a:r>
              <a:rPr lang="en-US" dirty="0" smtClean="0"/>
              <a:t>+ …+  </a:t>
            </a:r>
            <a:r>
              <a:rPr lang="en-US" dirty="0" err="1" smtClean="0"/>
              <a:t>μ</a:t>
            </a:r>
            <a:r>
              <a:rPr lang="en-US" baseline="-25000" dirty="0" err="1" smtClean="0"/>
              <a:t>catnj</a:t>
            </a:r>
            <a:r>
              <a:rPr lang="en-US" dirty="0" smtClean="0"/>
              <a:t> * </a:t>
            </a:r>
            <a:r>
              <a:rPr lang="en-US" dirty="0" err="1" smtClean="0"/>
              <a:t>x</a:t>
            </a:r>
            <a:r>
              <a:rPr lang="en-US" baseline="-25000" dirty="0" err="1" smtClean="0"/>
              <a:t>catn</a:t>
            </a:r>
            <a:r>
              <a:rPr lang="en-US" dirty="0" smtClean="0"/>
              <a:t> </a:t>
            </a:r>
          </a:p>
          <a:p>
            <a:pPr>
              <a:buNone/>
            </a:pPr>
            <a:r>
              <a:rPr lang="en-US" dirty="0" smtClean="0"/>
              <a:t>		+ μ</a:t>
            </a:r>
            <a:r>
              <a:rPr lang="en-US" baseline="-25000" dirty="0" smtClean="0"/>
              <a:t>cont1j</a:t>
            </a:r>
            <a:r>
              <a:rPr lang="en-US" dirty="0" smtClean="0"/>
              <a:t> * x</a:t>
            </a:r>
            <a:r>
              <a:rPr lang="en-US" baseline="-25000" dirty="0" smtClean="0"/>
              <a:t>cont1 </a:t>
            </a:r>
            <a:r>
              <a:rPr lang="en-US" dirty="0" smtClean="0"/>
              <a:t>+ …+ </a:t>
            </a:r>
            <a:r>
              <a:rPr lang="en-US" dirty="0" err="1" smtClean="0"/>
              <a:t>μ</a:t>
            </a:r>
            <a:r>
              <a:rPr lang="en-US" baseline="-25000" dirty="0" err="1" smtClean="0"/>
              <a:t>contmj</a:t>
            </a:r>
            <a:r>
              <a:rPr lang="en-US" baseline="-25000" dirty="0" smtClean="0"/>
              <a:t> </a:t>
            </a:r>
            <a:r>
              <a:rPr lang="en-US" dirty="0" smtClean="0"/>
              <a:t>* </a:t>
            </a:r>
            <a:r>
              <a:rPr lang="en-US" dirty="0" err="1" smtClean="0"/>
              <a:t>x</a:t>
            </a:r>
            <a:r>
              <a:rPr lang="en-US" baseline="-25000" dirty="0" err="1" smtClean="0"/>
              <a:t>contm</a:t>
            </a:r>
            <a:r>
              <a:rPr lang="en-US" baseline="-25000" dirty="0" smtClean="0"/>
              <a:t> </a:t>
            </a:r>
            <a:r>
              <a:rPr lang="en-US" dirty="0" smtClean="0"/>
              <a:t>+</a:t>
            </a:r>
            <a:r>
              <a:rPr lang="en-US" baseline="-25000" dirty="0" smtClean="0"/>
              <a:t> </a:t>
            </a:r>
            <a:r>
              <a:rPr lang="en-US" dirty="0" err="1" smtClean="0"/>
              <a:t>r</a:t>
            </a:r>
            <a:r>
              <a:rPr lang="en-US" baseline="-25000" dirty="0" err="1" smtClean="0"/>
              <a:t>ij</a:t>
            </a:r>
            <a:r>
              <a:rPr lang="en-US" baseline="-25000" dirty="0" smtClean="0"/>
              <a:t>  </a:t>
            </a:r>
            <a:r>
              <a:rPr lang="en-US" dirty="0" smtClean="0"/>
              <a:t> </a:t>
            </a:r>
          </a:p>
          <a:p>
            <a:pPr>
              <a:buNone/>
            </a:pPr>
            <a:endParaRPr lang="en-US" dirty="0" smtClean="0"/>
          </a:p>
          <a:p>
            <a:pPr>
              <a:buNone/>
            </a:pPr>
            <a:r>
              <a:rPr lang="en-US" dirty="0" smtClean="0"/>
              <a:t>Can you identify the random and fixed components?</a:t>
            </a:r>
          </a:p>
          <a:p>
            <a:pPr>
              <a:buNone/>
            </a:pPr>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quarter" idx="1"/>
          </p:nvPr>
        </p:nvSpPr>
        <p:spPr>
          <a:xfrm>
            <a:off x="533400" y="838200"/>
            <a:ext cx="7467600" cy="4038600"/>
          </a:xfrm>
        </p:spPr>
        <p:txBody>
          <a:bodyPr>
            <a:normAutofit lnSpcReduction="10000"/>
          </a:bodyPr>
          <a:lstStyle/>
          <a:p>
            <a:pPr marL="0" indent="0">
              <a:buNone/>
            </a:pPr>
            <a:endParaRPr lang="en-US" dirty="0" smtClean="0"/>
          </a:p>
          <a:p>
            <a:pPr marL="0" indent="0">
              <a:buNone/>
            </a:pPr>
            <a:endParaRPr lang="en-US" dirty="0" smtClean="0"/>
          </a:p>
          <a:p>
            <a:pPr marL="0" indent="0">
              <a:buNone/>
            </a:pPr>
            <a:r>
              <a:rPr lang="en-US" dirty="0" smtClean="0"/>
              <a:t>Run the code with Math achievement (Mathach) as the dependent variable, school district (ID) as the cluster unit, and Individual SES minus the Mean SES in school district (</a:t>
            </a:r>
            <a:r>
              <a:rPr lang="en-US" dirty="0" err="1" smtClean="0"/>
              <a:t>SESCenterGroup</a:t>
            </a:r>
            <a:r>
              <a:rPr lang="en-US" dirty="0" smtClean="0"/>
              <a:t>) as a level-1 predictor variable.</a:t>
            </a:r>
          </a:p>
          <a:p>
            <a:pPr marL="0" indent="0">
              <a:buNone/>
            </a:pPr>
            <a:endParaRPr lang="en-US" dirty="0" smtClean="0"/>
          </a:p>
          <a:p>
            <a:pPr marL="0" indent="0">
              <a:buNone/>
            </a:pPr>
            <a:r>
              <a:rPr lang="en-US" dirty="0" smtClean="0"/>
              <a:t>Let’s start by writing out the Level-1 Model and Level-2 Model and then the Full Model. Now run the code</a:t>
            </a:r>
          </a:p>
          <a:p>
            <a:pPr marL="0" indent="0">
              <a:buNone/>
            </a:pPr>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7467600" cy="563562"/>
          </a:xfrm>
        </p:spPr>
        <p:txBody>
          <a:bodyPr>
            <a:normAutofit/>
          </a:bodyPr>
          <a:lstStyle/>
          <a:p>
            <a:r>
              <a:rPr lang="en-US" dirty="0" smtClean="0"/>
              <a:t>Level-1 Model Code</a:t>
            </a:r>
          </a:p>
        </p:txBody>
      </p:sp>
      <p:sp>
        <p:nvSpPr>
          <p:cNvPr id="4" name="Content Placeholder 3"/>
          <p:cNvSpPr>
            <a:spLocks noGrp="1"/>
          </p:cNvSpPr>
          <p:nvPr>
            <p:ph sz="quarter" idx="1"/>
          </p:nvPr>
        </p:nvSpPr>
        <p:spPr>
          <a:xfrm>
            <a:off x="457200" y="1066800"/>
            <a:ext cx="7467600" cy="5407152"/>
          </a:xfrm>
        </p:spPr>
        <p:txBody>
          <a:bodyPr>
            <a:normAutofit/>
          </a:bodyPr>
          <a:lstStyle/>
          <a:p>
            <a:pPr>
              <a:buNone/>
            </a:pPr>
            <a:endParaRPr lang="en-US" dirty="0" smtClean="0"/>
          </a:p>
          <a:p>
            <a:pPr>
              <a:buNone/>
            </a:pPr>
            <a:endParaRPr lang="en-US" dirty="0"/>
          </a:p>
        </p:txBody>
      </p:sp>
      <p:graphicFrame>
        <p:nvGraphicFramePr>
          <p:cNvPr id="49155" name="Object 3"/>
          <p:cNvGraphicFramePr>
            <a:graphicFrameLocks noChangeAspect="1"/>
          </p:cNvGraphicFramePr>
          <p:nvPr/>
        </p:nvGraphicFramePr>
        <p:xfrm>
          <a:off x="304800" y="762000"/>
          <a:ext cx="8351610" cy="4800600"/>
        </p:xfrm>
        <a:graphic>
          <a:graphicData uri="http://schemas.openxmlformats.org/presentationml/2006/ole">
            <p:oleObj spid="_x0000_s49155" name="Document" r:id="rId3" imgW="6099983" imgH="3507337" progId="Word.Document.12">
              <p:embed/>
            </p:oleObj>
          </a:graphicData>
        </a:graphic>
      </p:graphicFrame>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7467600" cy="563562"/>
          </a:xfrm>
        </p:spPr>
        <p:txBody>
          <a:bodyPr>
            <a:normAutofit/>
          </a:bodyPr>
          <a:lstStyle/>
          <a:p>
            <a:r>
              <a:rPr lang="en-US" dirty="0" smtClean="0"/>
              <a:t>Estimates of covariance parameters</a:t>
            </a:r>
          </a:p>
        </p:txBody>
      </p:sp>
      <p:sp>
        <p:nvSpPr>
          <p:cNvPr id="4" name="Content Placeholder 3"/>
          <p:cNvSpPr>
            <a:spLocks noGrp="1"/>
          </p:cNvSpPr>
          <p:nvPr>
            <p:ph sz="quarter" idx="1"/>
          </p:nvPr>
        </p:nvSpPr>
        <p:spPr>
          <a:xfrm>
            <a:off x="457200" y="1066800"/>
            <a:ext cx="7467600" cy="5407152"/>
          </a:xfrm>
        </p:spPr>
        <p:txBody>
          <a:bodyPr>
            <a:normAutofit/>
          </a:bodyPr>
          <a:lstStyle/>
          <a:p>
            <a:pPr>
              <a:buNone/>
            </a:pPr>
            <a:r>
              <a:rPr lang="en-US" dirty="0" smtClean="0"/>
              <a:t>First find </a:t>
            </a:r>
            <a:r>
              <a:rPr lang="el-GR" dirty="0" smtClean="0"/>
              <a:t>σ</a:t>
            </a:r>
            <a:r>
              <a:rPr lang="en-US" baseline="30000" dirty="0" smtClean="0"/>
              <a:t>2</a:t>
            </a:r>
            <a:r>
              <a:rPr lang="en-US" dirty="0" smtClean="0"/>
              <a:t> for this model. Is it significant?</a:t>
            </a:r>
          </a:p>
          <a:p>
            <a:pPr lvl="1"/>
            <a:r>
              <a:rPr lang="en-US" dirty="0" smtClean="0"/>
              <a:t>If yes– other level-1 predictors can be added</a:t>
            </a:r>
          </a:p>
          <a:p>
            <a:pPr lvl="1"/>
            <a:r>
              <a:rPr lang="en-US" dirty="0" smtClean="0"/>
              <a:t>If no – no other level-1 predictors should be added</a:t>
            </a:r>
          </a:p>
          <a:p>
            <a:pPr marL="0" indent="0">
              <a:buNone/>
            </a:pPr>
            <a:r>
              <a:rPr lang="en-US" dirty="0" smtClean="0"/>
              <a:t>Calculate the “variance explained” or  “proportion reduction in variance”</a:t>
            </a:r>
          </a:p>
          <a:p>
            <a:pPr>
              <a:buNone/>
            </a:pPr>
            <a:endParaRPr lang="en-US" dirty="0" smtClean="0"/>
          </a:p>
          <a:p>
            <a:pPr>
              <a:buNone/>
            </a:pPr>
            <a:r>
              <a:rPr lang="en-US" dirty="0" smtClean="0"/>
              <a:t>									</a:t>
            </a:r>
          </a:p>
        </p:txBody>
      </p:sp>
      <p:sp>
        <p:nvSpPr>
          <p:cNvPr id="7" name="TextBox 6"/>
          <p:cNvSpPr txBox="1"/>
          <p:nvPr/>
        </p:nvSpPr>
        <p:spPr>
          <a:xfrm>
            <a:off x="838200" y="4267200"/>
            <a:ext cx="7391400" cy="1938992"/>
          </a:xfrm>
          <a:prstGeom prst="rect">
            <a:avLst/>
          </a:prstGeom>
          <a:noFill/>
        </p:spPr>
        <p:txBody>
          <a:bodyPr wrap="square" rtlCol="0">
            <a:spAutoFit/>
          </a:bodyPr>
          <a:lstStyle/>
          <a:p>
            <a:r>
              <a:rPr lang="en-US" sz="2400" dirty="0" smtClean="0"/>
              <a:t>Interpretation:  The proportion of variance explained by the level-1 predictors is (###) percent.</a:t>
            </a:r>
          </a:p>
          <a:p>
            <a:endParaRPr lang="en-US" sz="2400" dirty="0" smtClean="0"/>
          </a:p>
          <a:p>
            <a:r>
              <a:rPr lang="en-US" sz="2400" dirty="0" smtClean="0"/>
              <a:t>This is why I asked you to record the </a:t>
            </a:r>
            <a:r>
              <a:rPr lang="el-GR" sz="2400" dirty="0" smtClean="0"/>
              <a:t>σ</a:t>
            </a:r>
            <a:r>
              <a:rPr lang="en-US" sz="2400" baseline="30000" dirty="0" smtClean="0"/>
              <a:t>2</a:t>
            </a:r>
            <a:r>
              <a:rPr lang="en-US" sz="2400" dirty="0" smtClean="0"/>
              <a:t> of the unconditional model</a:t>
            </a:r>
            <a:endParaRPr lang="en-US" sz="2400" dirty="0"/>
          </a:p>
        </p:txBody>
      </p:sp>
      <p:sp>
        <p:nvSpPr>
          <p:cNvPr id="32772"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32773" name="Rectangle 5"/>
          <p:cNvSpPr>
            <a:spLocks noChangeArrowheads="1"/>
          </p:cNvSpPr>
          <p:nvPr/>
        </p:nvSpPr>
        <p:spPr bwMode="auto">
          <a:xfrm>
            <a:off x="0" y="3238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2776"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32777" name="Rectangle 9"/>
          <p:cNvSpPr>
            <a:spLocks noChangeArrowheads="1"/>
          </p:cNvSpPr>
          <p:nvPr/>
        </p:nvSpPr>
        <p:spPr bwMode="auto">
          <a:xfrm>
            <a:off x="0" y="3238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aphicFrame>
        <p:nvGraphicFramePr>
          <p:cNvPr id="32778" name="Object 10"/>
          <p:cNvGraphicFramePr>
            <a:graphicFrameLocks noChangeAspect="1"/>
          </p:cNvGraphicFramePr>
          <p:nvPr/>
        </p:nvGraphicFramePr>
        <p:xfrm>
          <a:off x="1600200" y="3200400"/>
          <a:ext cx="6102350" cy="1066800"/>
        </p:xfrm>
        <a:graphic>
          <a:graphicData uri="http://schemas.openxmlformats.org/presentationml/2006/ole">
            <p:oleObj spid="_x0000_s32778" name="Document" r:id="rId3" imgW="5965422" imgH="619767" progId="Word.Document.12">
              <p:embed/>
            </p:oleObj>
          </a:graphicData>
        </a:graphic>
      </p:graphicFrame>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7467600" cy="563562"/>
          </a:xfrm>
        </p:spPr>
        <p:txBody>
          <a:bodyPr>
            <a:normAutofit/>
          </a:bodyPr>
          <a:lstStyle/>
          <a:p>
            <a:r>
              <a:rPr lang="en-US" dirty="0" smtClean="0"/>
              <a:t>Estimates of covariance parameters</a:t>
            </a:r>
          </a:p>
        </p:txBody>
      </p:sp>
      <p:sp>
        <p:nvSpPr>
          <p:cNvPr id="4" name="Content Placeholder 3"/>
          <p:cNvSpPr>
            <a:spLocks noGrp="1"/>
          </p:cNvSpPr>
          <p:nvPr>
            <p:ph sz="quarter" idx="1"/>
          </p:nvPr>
        </p:nvSpPr>
        <p:spPr>
          <a:xfrm>
            <a:off x="457200" y="1066800"/>
            <a:ext cx="7467600" cy="5407152"/>
          </a:xfrm>
        </p:spPr>
        <p:txBody>
          <a:bodyPr>
            <a:normAutofit fontScale="85000" lnSpcReduction="20000"/>
          </a:bodyPr>
          <a:lstStyle/>
          <a:p>
            <a:pPr marL="0" indent="0">
              <a:buNone/>
            </a:pPr>
            <a:r>
              <a:rPr lang="en-US" dirty="0" smtClean="0"/>
              <a:t>Notice now you have tons of other variance components in this section. Unlike multiple regression, HLM is also estimating variance and covariance components of the random components in your model. (Basically this is a n x n matrix, where n is the number of random components in your model)</a:t>
            </a:r>
          </a:p>
          <a:p>
            <a:pPr marL="0" indent="0">
              <a:buNone/>
            </a:pPr>
            <a:endParaRPr lang="en-US" dirty="0" smtClean="0"/>
          </a:p>
          <a:p>
            <a:pPr marL="0" indent="0">
              <a:buNone/>
            </a:pPr>
            <a:r>
              <a:rPr lang="en-US" dirty="0" smtClean="0"/>
              <a:t>Notation for all programs is UN(</a:t>
            </a:r>
            <a:r>
              <a:rPr lang="en-US" dirty="0" err="1" smtClean="0"/>
              <a:t>i,j</a:t>
            </a:r>
            <a:r>
              <a:rPr lang="en-US" dirty="0" smtClean="0"/>
              <a:t>), when </a:t>
            </a:r>
            <a:r>
              <a:rPr lang="en-US" dirty="0" err="1" smtClean="0"/>
              <a:t>i</a:t>
            </a:r>
            <a:r>
              <a:rPr lang="en-US" dirty="0" smtClean="0"/>
              <a:t>=j, these are the estimated variance components (</a:t>
            </a:r>
            <a:r>
              <a:rPr lang="el-GR" dirty="0" smtClean="0"/>
              <a:t>τ</a:t>
            </a:r>
            <a:r>
              <a:rPr lang="en-US" baseline="-25000" dirty="0" err="1" smtClean="0"/>
              <a:t>qq</a:t>
            </a:r>
            <a:r>
              <a:rPr lang="en-US" dirty="0" smtClean="0"/>
              <a:t> ) of the random coefficients. Check to see which ones are significant.</a:t>
            </a:r>
          </a:p>
          <a:p>
            <a:pPr marL="365760" lvl="1" indent="0"/>
            <a:r>
              <a:rPr lang="en-US" dirty="0" smtClean="0"/>
              <a:t>If significant – model variable as random</a:t>
            </a:r>
          </a:p>
          <a:p>
            <a:pPr marL="365760" lvl="1" indent="0"/>
            <a:r>
              <a:rPr lang="en-US" dirty="0" smtClean="0"/>
              <a:t>If not significant – model variable only as fixed</a:t>
            </a:r>
          </a:p>
          <a:p>
            <a:pPr marL="0" indent="0">
              <a:buNone/>
            </a:pPr>
            <a:endParaRPr lang="en-US" dirty="0" smtClean="0"/>
          </a:p>
          <a:p>
            <a:pPr marL="0" indent="0">
              <a:buNone/>
            </a:pPr>
            <a:r>
              <a:rPr lang="en-US" dirty="0" smtClean="0"/>
              <a:t>When </a:t>
            </a:r>
            <a:r>
              <a:rPr lang="en-US" dirty="0" err="1" smtClean="0"/>
              <a:t>i</a:t>
            </a:r>
            <a:r>
              <a:rPr lang="en-US" dirty="0" smtClean="0"/>
              <a:t> ≠ j these are the estimated covariance of the random coefficients.</a:t>
            </a:r>
          </a:p>
          <a:p>
            <a:pPr marL="0" indent="0">
              <a:buNone/>
            </a:pPr>
            <a:endParaRPr lang="en-US" dirty="0" smtClean="0"/>
          </a:p>
          <a:p>
            <a:pPr>
              <a:buNone/>
            </a:pPr>
            <a:endParaRPr lang="en-US" dirty="0" smtClean="0"/>
          </a:p>
          <a:p>
            <a:pPr>
              <a:buNone/>
            </a:pPr>
            <a:r>
              <a:rPr lang="en-US" dirty="0" smtClean="0"/>
              <a:t>									</a:t>
            </a:r>
          </a:p>
        </p:txBody>
      </p:sp>
      <p:sp>
        <p:nvSpPr>
          <p:cNvPr id="32772"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32773" name="Rectangle 5"/>
          <p:cNvSpPr>
            <a:spLocks noChangeArrowheads="1"/>
          </p:cNvSpPr>
          <p:nvPr/>
        </p:nvSpPr>
        <p:spPr bwMode="auto">
          <a:xfrm>
            <a:off x="0" y="3238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2776"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32777" name="Rectangle 9"/>
          <p:cNvSpPr>
            <a:spLocks noChangeArrowheads="1"/>
          </p:cNvSpPr>
          <p:nvPr/>
        </p:nvSpPr>
        <p:spPr bwMode="auto">
          <a:xfrm>
            <a:off x="0" y="3238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7467600" cy="563562"/>
          </a:xfrm>
        </p:spPr>
        <p:txBody>
          <a:bodyPr>
            <a:normAutofit/>
          </a:bodyPr>
          <a:lstStyle/>
          <a:p>
            <a:r>
              <a:rPr lang="en-US" dirty="0" smtClean="0"/>
              <a:t>Complete model</a:t>
            </a:r>
          </a:p>
        </p:txBody>
      </p:sp>
      <p:sp>
        <p:nvSpPr>
          <p:cNvPr id="4" name="Content Placeholder 3"/>
          <p:cNvSpPr>
            <a:spLocks noGrp="1"/>
          </p:cNvSpPr>
          <p:nvPr>
            <p:ph sz="quarter" idx="1"/>
          </p:nvPr>
        </p:nvSpPr>
        <p:spPr>
          <a:xfrm>
            <a:off x="457200" y="1066800"/>
            <a:ext cx="7467600" cy="5407152"/>
          </a:xfrm>
        </p:spPr>
        <p:txBody>
          <a:bodyPr>
            <a:normAutofit/>
          </a:bodyPr>
          <a:lstStyle/>
          <a:p>
            <a:pPr>
              <a:buNone/>
            </a:pPr>
            <a:r>
              <a:rPr lang="en-US" dirty="0" smtClean="0"/>
              <a:t>Why do this step?</a:t>
            </a:r>
          </a:p>
          <a:p>
            <a:pPr marL="822960" lvl="1" indent="-457200">
              <a:buFont typeface="+mj-lt"/>
              <a:buAutoNum type="arabicPeriod"/>
            </a:pPr>
            <a:r>
              <a:rPr lang="en-US" dirty="0" smtClean="0"/>
              <a:t>This is putting all the pieces together</a:t>
            </a:r>
          </a:p>
          <a:p>
            <a:pPr marL="822960" lvl="1" indent="-457200">
              <a:buNone/>
            </a:pPr>
            <a:endParaRPr lang="en-US" dirty="0" smtClean="0"/>
          </a:p>
          <a:p>
            <a:pPr>
              <a:buNone/>
            </a:pPr>
            <a:r>
              <a:rPr lang="en-US" dirty="0" smtClean="0"/>
              <a:t>(Check the guide to find the level-1, level-2, and full model equations)		</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7467600" cy="563562"/>
          </a:xfrm>
        </p:spPr>
        <p:txBody>
          <a:bodyPr>
            <a:normAutofit/>
          </a:bodyPr>
          <a:lstStyle/>
          <a:p>
            <a:r>
              <a:rPr lang="en-US" dirty="0" smtClean="0"/>
              <a:t>Note:</a:t>
            </a:r>
            <a:endParaRPr lang="en-US" dirty="0"/>
          </a:p>
        </p:txBody>
      </p:sp>
      <p:sp>
        <p:nvSpPr>
          <p:cNvPr id="3" name="Content Placeholder 2"/>
          <p:cNvSpPr>
            <a:spLocks noGrp="1"/>
          </p:cNvSpPr>
          <p:nvPr>
            <p:ph sz="quarter" idx="1"/>
          </p:nvPr>
        </p:nvSpPr>
        <p:spPr>
          <a:xfrm>
            <a:off x="457200" y="990600"/>
            <a:ext cx="7467600" cy="5483352"/>
          </a:xfrm>
        </p:spPr>
        <p:txBody>
          <a:bodyPr/>
          <a:lstStyle/>
          <a:p>
            <a:pPr marL="0" indent="0">
              <a:buNone/>
            </a:pPr>
            <a:r>
              <a:rPr lang="en-US" dirty="0" smtClean="0"/>
              <a:t>This workshop will focus on hierarchical linear models that deal with subjects nested in a cluster. </a:t>
            </a:r>
          </a:p>
          <a:p>
            <a:pPr marL="0" indent="0">
              <a:buNone/>
            </a:pPr>
            <a:endParaRPr lang="en-US" dirty="0" smtClean="0"/>
          </a:p>
          <a:p>
            <a:pPr marL="0" indent="0">
              <a:buNone/>
            </a:pPr>
            <a:r>
              <a:rPr lang="en-US" dirty="0" smtClean="0"/>
              <a:t>Example: Students nested in an institution</a:t>
            </a:r>
          </a:p>
          <a:p>
            <a:pPr marL="0" indent="0">
              <a:buNone/>
            </a:pPr>
            <a:r>
              <a:rPr lang="en-US" dirty="0" smtClean="0"/>
              <a:t>Example: Students nested in a school district***</a:t>
            </a:r>
          </a:p>
          <a:p>
            <a:pPr marL="0" indent="0">
              <a:buNone/>
            </a:pPr>
            <a:endParaRPr lang="en-US" dirty="0" smtClean="0"/>
          </a:p>
          <a:p>
            <a:pPr marL="0" indent="0">
              <a:buNone/>
            </a:pPr>
            <a:r>
              <a:rPr lang="en-US" dirty="0" smtClean="0"/>
              <a:t>HLM can also handle situations such as growth within a person (i.e., repeated measures), but I will not cover those types </a:t>
            </a:r>
            <a:r>
              <a:rPr lang="en-US" smtClean="0"/>
              <a:t>of </a:t>
            </a:r>
            <a:r>
              <a:rPr lang="en-US" smtClean="0"/>
              <a:t>models</a:t>
            </a:r>
            <a:r>
              <a:rPr lang="en-US" smtClean="0"/>
              <a:t> </a:t>
            </a:r>
            <a:r>
              <a:rPr lang="en-US" dirty="0" smtClean="0"/>
              <a:t>in this workshop. However, after this workshop you will have the fundamentals to develop those type of models.</a:t>
            </a:r>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quarter" idx="1"/>
          </p:nvPr>
        </p:nvSpPr>
        <p:spPr>
          <a:xfrm>
            <a:off x="533400" y="838200"/>
            <a:ext cx="7467600" cy="4038600"/>
          </a:xfrm>
        </p:spPr>
        <p:txBody>
          <a:bodyPr>
            <a:normAutofit fontScale="92500" lnSpcReduction="20000"/>
          </a:bodyPr>
          <a:lstStyle/>
          <a:p>
            <a:pPr marL="0" indent="0">
              <a:buNone/>
            </a:pPr>
            <a:endParaRPr lang="en-US" dirty="0" smtClean="0"/>
          </a:p>
          <a:p>
            <a:pPr marL="0" indent="0">
              <a:buNone/>
            </a:pPr>
            <a:endParaRPr lang="en-US" dirty="0" smtClean="0"/>
          </a:p>
          <a:p>
            <a:pPr marL="0" indent="0">
              <a:buNone/>
            </a:pPr>
            <a:r>
              <a:rPr lang="en-US" dirty="0" smtClean="0"/>
              <a:t>Run the code with Math achievement (Mathach) as the dependent variable, school district (ID) as the cluster unit, and Individual SES minus the Mean SES in school district (</a:t>
            </a:r>
            <a:r>
              <a:rPr lang="en-US" dirty="0" err="1" smtClean="0"/>
              <a:t>SESCenterGroup</a:t>
            </a:r>
            <a:r>
              <a:rPr lang="en-US" dirty="0" smtClean="0"/>
              <a:t>) as a level-1 predictor variable. </a:t>
            </a:r>
          </a:p>
          <a:p>
            <a:pPr marL="0" indent="0">
              <a:buNone/>
            </a:pPr>
            <a:endParaRPr lang="en-US" dirty="0" smtClean="0"/>
          </a:p>
          <a:p>
            <a:pPr marL="0" indent="0">
              <a:buNone/>
            </a:pPr>
            <a:r>
              <a:rPr lang="en-US" dirty="0" smtClean="0"/>
              <a:t>Let’s also add the following level-2 variables Mean SES in school district (</a:t>
            </a:r>
            <a:r>
              <a:rPr lang="en-US" dirty="0" err="1" smtClean="0"/>
              <a:t>Meanses</a:t>
            </a:r>
            <a:r>
              <a:rPr lang="en-US" dirty="0" smtClean="0"/>
              <a:t>) and sector (which you found significant when you did the level-2 models).</a:t>
            </a:r>
          </a:p>
          <a:p>
            <a:pPr marL="0" indent="0">
              <a:buNone/>
            </a:pPr>
            <a:endParaRPr lang="en-US" dirty="0" smtClean="0"/>
          </a:p>
          <a:p>
            <a:pPr marL="0" indent="0">
              <a:buNone/>
            </a:pPr>
            <a:r>
              <a:rPr lang="en-US" dirty="0" smtClean="0"/>
              <a:t>Let’s start by writing out the Level-1 Model and Level-2 Model and then the Full Model. Now run the code</a:t>
            </a:r>
          </a:p>
          <a:p>
            <a:pPr marL="0" indent="0">
              <a:buNone/>
            </a:pPr>
            <a:endParaRPr 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quarter" idx="1"/>
          </p:nvPr>
        </p:nvSpPr>
        <p:spPr>
          <a:xfrm>
            <a:off x="533400" y="1981200"/>
            <a:ext cx="7467600" cy="2895600"/>
          </a:xfrm>
        </p:spPr>
        <p:txBody>
          <a:bodyPr>
            <a:normAutofit/>
          </a:bodyPr>
          <a:lstStyle/>
          <a:p>
            <a:pPr marL="0" indent="0">
              <a:buNone/>
            </a:pPr>
            <a:endParaRPr lang="en-US" dirty="0" smtClean="0"/>
          </a:p>
          <a:p>
            <a:pPr marL="0" indent="0">
              <a:buNone/>
            </a:pPr>
            <a:endParaRPr lang="en-US" dirty="0" smtClean="0"/>
          </a:p>
          <a:p>
            <a:pPr marL="0" indent="0" algn="ctr">
              <a:buNone/>
            </a:pPr>
            <a:r>
              <a:rPr lang="en-US" dirty="0" smtClean="0"/>
              <a:t>What did you find?</a:t>
            </a:r>
          </a:p>
          <a:p>
            <a:pPr marL="0" indent="0">
              <a:buNone/>
            </a:pPr>
            <a:endParaRPr lang="en-US"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7467600" cy="563562"/>
          </a:xfrm>
        </p:spPr>
        <p:txBody>
          <a:bodyPr>
            <a:normAutofit/>
          </a:bodyPr>
          <a:lstStyle/>
          <a:p>
            <a:r>
              <a:rPr lang="en-US" dirty="0" smtClean="0"/>
              <a:t>Variance Structures </a:t>
            </a:r>
          </a:p>
        </p:txBody>
      </p:sp>
      <p:sp>
        <p:nvSpPr>
          <p:cNvPr id="4" name="Content Placeholder 3"/>
          <p:cNvSpPr>
            <a:spLocks noGrp="1"/>
          </p:cNvSpPr>
          <p:nvPr>
            <p:ph sz="quarter" idx="1"/>
          </p:nvPr>
        </p:nvSpPr>
        <p:spPr>
          <a:xfrm>
            <a:off x="457200" y="838200"/>
            <a:ext cx="7924800" cy="5635752"/>
          </a:xfrm>
        </p:spPr>
        <p:txBody>
          <a:bodyPr>
            <a:normAutofit/>
          </a:bodyPr>
          <a:lstStyle/>
          <a:p>
            <a:pPr>
              <a:buNone/>
            </a:pPr>
            <a:r>
              <a:rPr lang="en-US" dirty="0" smtClean="0"/>
              <a:t>HLM is estimating variance/covariance components</a:t>
            </a:r>
            <a:endParaRPr lang="en-US" dirty="0"/>
          </a:p>
        </p:txBody>
      </p:sp>
      <p:graphicFrame>
        <p:nvGraphicFramePr>
          <p:cNvPr id="41986" name="Object 2"/>
          <p:cNvGraphicFramePr>
            <a:graphicFrameLocks noChangeAspect="1"/>
          </p:cNvGraphicFramePr>
          <p:nvPr/>
        </p:nvGraphicFramePr>
        <p:xfrm>
          <a:off x="457200" y="1371599"/>
          <a:ext cx="8229600" cy="4976735"/>
        </p:xfrm>
        <a:graphic>
          <a:graphicData uri="http://schemas.openxmlformats.org/presentationml/2006/ole">
            <p:oleObj spid="_x0000_s41986" name="Document" r:id="rId3" imgW="6252582" imgH="3689092" progId="Word.Document.12">
              <p:embed/>
            </p:oleObj>
          </a:graphicData>
        </a:graphic>
      </p:graphicFrame>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7467600" cy="563562"/>
          </a:xfrm>
        </p:spPr>
        <p:txBody>
          <a:bodyPr>
            <a:normAutofit/>
          </a:bodyPr>
          <a:lstStyle/>
          <a:p>
            <a:r>
              <a:rPr lang="en-US" dirty="0" smtClean="0"/>
              <a:t>Variance Structures </a:t>
            </a:r>
          </a:p>
        </p:txBody>
      </p:sp>
      <p:sp>
        <p:nvSpPr>
          <p:cNvPr id="4" name="Content Placeholder 3"/>
          <p:cNvSpPr>
            <a:spLocks noGrp="1"/>
          </p:cNvSpPr>
          <p:nvPr>
            <p:ph sz="quarter" idx="1"/>
          </p:nvPr>
        </p:nvSpPr>
        <p:spPr>
          <a:xfrm>
            <a:off x="457200" y="838200"/>
            <a:ext cx="7924800" cy="5635752"/>
          </a:xfrm>
        </p:spPr>
        <p:txBody>
          <a:bodyPr>
            <a:normAutofit/>
          </a:bodyPr>
          <a:lstStyle/>
          <a:p>
            <a:pPr>
              <a:buNone/>
            </a:pPr>
            <a:r>
              <a:rPr lang="en-US" dirty="0" smtClean="0"/>
              <a:t>Why care?</a:t>
            </a:r>
          </a:p>
          <a:p>
            <a:pPr lvl="1"/>
            <a:r>
              <a:rPr lang="en-US" dirty="0" smtClean="0"/>
              <a:t>Save computational processing time</a:t>
            </a:r>
          </a:p>
          <a:p>
            <a:pPr lvl="1"/>
            <a:r>
              <a:rPr lang="en-US" dirty="0" smtClean="0"/>
              <a:t>Can’t get the variance matrix to converge (because of co linearity between the random coefficients)</a:t>
            </a:r>
          </a:p>
          <a:p>
            <a:pPr lvl="1"/>
            <a:r>
              <a:rPr lang="en-US" dirty="0" smtClean="0"/>
              <a:t>Theoretically, it makes sense</a:t>
            </a:r>
            <a:endParaRPr lang="en-US" dirty="0"/>
          </a:p>
        </p:txBody>
      </p:sp>
      <p:graphicFrame>
        <p:nvGraphicFramePr>
          <p:cNvPr id="43011" name="Object 3"/>
          <p:cNvGraphicFramePr>
            <a:graphicFrameLocks noChangeAspect="1"/>
          </p:cNvGraphicFramePr>
          <p:nvPr/>
        </p:nvGraphicFramePr>
        <p:xfrm>
          <a:off x="685800" y="3352800"/>
          <a:ext cx="7818790" cy="1447800"/>
        </p:xfrm>
        <a:graphic>
          <a:graphicData uri="http://schemas.openxmlformats.org/presentationml/2006/ole">
            <p:oleObj spid="_x0000_s43011" name="Document" r:id="rId3" imgW="6252582" imgH="1136240" progId="Word.Document.12">
              <p:embed/>
            </p:oleObj>
          </a:graphicData>
        </a:graphic>
      </p:graphicFrame>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7467600" cy="563562"/>
          </a:xfrm>
        </p:spPr>
        <p:txBody>
          <a:bodyPr>
            <a:normAutofit/>
          </a:bodyPr>
          <a:lstStyle/>
          <a:p>
            <a:r>
              <a:rPr lang="en-US" dirty="0" smtClean="0"/>
              <a:t>Variance Structures </a:t>
            </a:r>
          </a:p>
        </p:txBody>
      </p:sp>
      <p:sp>
        <p:nvSpPr>
          <p:cNvPr id="4" name="Content Placeholder 3"/>
          <p:cNvSpPr>
            <a:spLocks noGrp="1"/>
          </p:cNvSpPr>
          <p:nvPr>
            <p:ph sz="quarter" idx="1"/>
          </p:nvPr>
        </p:nvSpPr>
        <p:spPr>
          <a:xfrm>
            <a:off x="457200" y="838200"/>
            <a:ext cx="7924800" cy="5635752"/>
          </a:xfrm>
        </p:spPr>
        <p:txBody>
          <a:bodyPr>
            <a:normAutofit/>
          </a:bodyPr>
          <a:lstStyle/>
          <a:p>
            <a:pPr>
              <a:buNone/>
            </a:pPr>
            <a:r>
              <a:rPr lang="en-US" dirty="0" smtClean="0"/>
              <a:t>Why care?</a:t>
            </a:r>
          </a:p>
          <a:p>
            <a:pPr lvl="1"/>
            <a:r>
              <a:rPr lang="en-US" dirty="0" smtClean="0"/>
              <a:t>Save computational processing time</a:t>
            </a:r>
          </a:p>
          <a:p>
            <a:pPr lvl="1"/>
            <a:r>
              <a:rPr lang="en-US" dirty="0" smtClean="0"/>
              <a:t>Can’t get the variance matrix to converge (because of co linearity between the random coefficients)</a:t>
            </a:r>
          </a:p>
          <a:p>
            <a:pPr lvl="1"/>
            <a:r>
              <a:rPr lang="en-US" dirty="0" smtClean="0"/>
              <a:t>Theoretically, it makes sense</a:t>
            </a:r>
            <a:endParaRPr lang="en-US" dirty="0"/>
          </a:p>
        </p:txBody>
      </p:sp>
      <p:graphicFrame>
        <p:nvGraphicFramePr>
          <p:cNvPr id="43011" name="Object 3"/>
          <p:cNvGraphicFramePr>
            <a:graphicFrameLocks noChangeAspect="1"/>
          </p:cNvGraphicFramePr>
          <p:nvPr/>
        </p:nvGraphicFramePr>
        <p:xfrm>
          <a:off x="685800" y="3352800"/>
          <a:ext cx="7818790" cy="1447800"/>
        </p:xfrm>
        <a:graphic>
          <a:graphicData uri="http://schemas.openxmlformats.org/presentationml/2006/ole">
            <p:oleObj spid="_x0000_s44034" name="Document" r:id="rId3" imgW="6252582" imgH="1136240" progId="Word.Document.12">
              <p:embed/>
            </p:oleObj>
          </a:graphicData>
        </a:graphic>
      </p:graphicFrame>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7467600" cy="563562"/>
          </a:xfrm>
        </p:spPr>
        <p:txBody>
          <a:bodyPr>
            <a:normAutofit/>
          </a:bodyPr>
          <a:lstStyle/>
          <a:p>
            <a:r>
              <a:rPr lang="en-US" dirty="0" smtClean="0"/>
              <a:t>Centering</a:t>
            </a:r>
          </a:p>
        </p:txBody>
      </p:sp>
      <p:sp>
        <p:nvSpPr>
          <p:cNvPr id="4" name="Content Placeholder 3"/>
          <p:cNvSpPr>
            <a:spLocks noGrp="1"/>
          </p:cNvSpPr>
          <p:nvPr>
            <p:ph sz="quarter" idx="1"/>
          </p:nvPr>
        </p:nvSpPr>
        <p:spPr>
          <a:xfrm>
            <a:off x="457200" y="838200"/>
            <a:ext cx="7924800" cy="5635752"/>
          </a:xfrm>
        </p:spPr>
        <p:txBody>
          <a:bodyPr>
            <a:normAutofit/>
          </a:bodyPr>
          <a:lstStyle/>
          <a:p>
            <a:pPr>
              <a:buNone/>
            </a:pPr>
            <a:r>
              <a:rPr lang="en-US" dirty="0" smtClean="0"/>
              <a:t>Three options:</a:t>
            </a:r>
          </a:p>
          <a:p>
            <a:pPr lvl="1"/>
            <a:r>
              <a:rPr lang="en-US" dirty="0" smtClean="0"/>
              <a:t>The natural X metric (</a:t>
            </a:r>
            <a:r>
              <a:rPr lang="en-US" dirty="0" err="1" smtClean="0"/>
              <a:t>aslo</a:t>
            </a:r>
            <a:r>
              <a:rPr lang="en-US" dirty="0" smtClean="0"/>
              <a:t> refer to as the raw score)</a:t>
            </a:r>
          </a:p>
          <a:p>
            <a:pPr lvl="1"/>
            <a:r>
              <a:rPr lang="en-US" dirty="0" smtClean="0"/>
              <a:t>Centering around the grand mean</a:t>
            </a:r>
          </a:p>
          <a:p>
            <a:pPr lvl="1"/>
            <a:r>
              <a:rPr lang="en-US" dirty="0" smtClean="0"/>
              <a:t>Centering around the group mean</a:t>
            </a:r>
          </a:p>
          <a:p>
            <a:pPr lvl="1"/>
            <a:endParaRPr lang="en-US" dirty="0" smtClean="0"/>
          </a:p>
          <a:p>
            <a:r>
              <a:rPr lang="en-US" dirty="0" smtClean="0"/>
              <a:t>Natural X-</a:t>
            </a:r>
            <a:r>
              <a:rPr lang="en-US" dirty="0" err="1" smtClean="0"/>
              <a:t>metirc</a:t>
            </a:r>
            <a:r>
              <a:rPr lang="en-US" dirty="0" smtClean="0"/>
              <a:t> and Centering around the grand mean produce equivalent statistic model</a:t>
            </a:r>
          </a:p>
          <a:p>
            <a:endParaRPr lang="en-US" dirty="0" smtClean="0"/>
          </a:p>
          <a:p>
            <a:r>
              <a:rPr lang="en-US" dirty="0" smtClean="0"/>
              <a:t>The suggestion though is to center (either grand mean or group mean) the variable to provide a more meaningful interpretation of the fixed intercept term and to ease estimation computations and stability (</a:t>
            </a:r>
            <a:r>
              <a:rPr lang="en-US" dirty="0" err="1" smtClean="0"/>
              <a:t>Kreft</a:t>
            </a:r>
            <a:r>
              <a:rPr lang="en-US" dirty="0" smtClean="0"/>
              <a:t>, de </a:t>
            </a:r>
            <a:r>
              <a:rPr lang="en-US" dirty="0" err="1" smtClean="0"/>
              <a:t>Leeuw</a:t>
            </a:r>
            <a:r>
              <a:rPr lang="en-US" dirty="0" smtClean="0"/>
              <a:t>, &amp; Aiken, 1995).</a:t>
            </a:r>
          </a:p>
          <a:p>
            <a:endParaRPr lang="en-US" dirty="0" smtClean="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7467600" cy="563562"/>
          </a:xfrm>
        </p:spPr>
        <p:txBody>
          <a:bodyPr>
            <a:normAutofit/>
          </a:bodyPr>
          <a:lstStyle/>
          <a:p>
            <a:r>
              <a:rPr lang="en-US" dirty="0" smtClean="0"/>
              <a:t>Contextual Models</a:t>
            </a:r>
          </a:p>
        </p:txBody>
      </p:sp>
      <p:sp>
        <p:nvSpPr>
          <p:cNvPr id="4" name="Content Placeholder 3"/>
          <p:cNvSpPr>
            <a:spLocks noGrp="1"/>
          </p:cNvSpPr>
          <p:nvPr>
            <p:ph sz="quarter" idx="1"/>
          </p:nvPr>
        </p:nvSpPr>
        <p:spPr>
          <a:xfrm>
            <a:off x="457200" y="838200"/>
            <a:ext cx="7924800" cy="5635752"/>
          </a:xfrm>
        </p:spPr>
        <p:txBody>
          <a:bodyPr>
            <a:normAutofit/>
          </a:bodyPr>
          <a:lstStyle/>
          <a:p>
            <a:pPr>
              <a:buNone/>
            </a:pPr>
            <a:r>
              <a:rPr lang="en-US" dirty="0" smtClean="0"/>
              <a:t>Adding the group or grand mean as a Level-2 variable as we did with SES.</a:t>
            </a:r>
          </a:p>
          <a:p>
            <a:pPr>
              <a:buNone/>
            </a:pPr>
            <a:endParaRPr lang="en-US" dirty="0" smtClean="0"/>
          </a:p>
          <a:p>
            <a:pPr>
              <a:buNone/>
            </a:pPr>
            <a:r>
              <a:rPr lang="en-US" dirty="0" smtClean="0"/>
              <a:t>Group-mean centering</a:t>
            </a:r>
          </a:p>
          <a:p>
            <a:pPr lvl="1"/>
            <a:r>
              <a:rPr lang="en-US" dirty="0" smtClean="0"/>
              <a:t>Decomposes the effects into within and between clusters</a:t>
            </a:r>
          </a:p>
          <a:p>
            <a:pPr lvl="1"/>
            <a:endParaRPr lang="en-US" dirty="0" smtClean="0"/>
          </a:p>
          <a:p>
            <a:pPr>
              <a:buNone/>
            </a:pPr>
            <a:r>
              <a:rPr lang="en-US" dirty="0" smtClean="0"/>
              <a:t>Grand-mean centering</a:t>
            </a:r>
          </a:p>
          <a:p>
            <a:pPr lvl="1"/>
            <a:r>
              <a:rPr lang="en-US" dirty="0" smtClean="0"/>
              <a:t>Provides the compositional (sum of the within -  and between cluster unit effects) and the within –cluster effect</a:t>
            </a:r>
          </a:p>
          <a:p>
            <a:pPr lvl="1">
              <a:buNone/>
            </a:pPr>
            <a:r>
              <a:rPr lang="en-US" dirty="0" smtClean="0"/>
              <a:t>(see Table 5.11 on p. 140 in </a:t>
            </a:r>
            <a:r>
              <a:rPr lang="en-US" dirty="0" err="1" smtClean="0"/>
              <a:t>Raudenbush</a:t>
            </a:r>
            <a:r>
              <a:rPr lang="en-US" dirty="0" smtClean="0"/>
              <a:t> and </a:t>
            </a:r>
            <a:r>
              <a:rPr lang="en-US" dirty="0" err="1" smtClean="0"/>
              <a:t>Bryk</a:t>
            </a:r>
            <a:r>
              <a:rPr lang="en-US" dirty="0" smtClean="0"/>
              <a:t> (2002)</a:t>
            </a:r>
          </a:p>
          <a:p>
            <a:pPr lvl="1"/>
            <a:endParaRPr lang="en-US" dirty="0" smtClean="0"/>
          </a:p>
          <a:p>
            <a:pPr>
              <a:buNone/>
            </a:pPr>
            <a:r>
              <a:rPr lang="en-US" dirty="0" smtClean="0"/>
              <a:t>English speak: Nature versus Nurture </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7467600" cy="563562"/>
          </a:xfrm>
        </p:spPr>
        <p:txBody>
          <a:bodyPr>
            <a:normAutofit/>
          </a:bodyPr>
          <a:lstStyle/>
          <a:p>
            <a:r>
              <a:rPr lang="en-US" dirty="0" smtClean="0"/>
              <a:t>A final thought before wrap-up</a:t>
            </a:r>
          </a:p>
        </p:txBody>
      </p:sp>
      <p:sp>
        <p:nvSpPr>
          <p:cNvPr id="4" name="Content Placeholder 3"/>
          <p:cNvSpPr>
            <a:spLocks noGrp="1"/>
          </p:cNvSpPr>
          <p:nvPr>
            <p:ph sz="quarter" idx="1"/>
          </p:nvPr>
        </p:nvSpPr>
        <p:spPr>
          <a:xfrm>
            <a:off x="457200" y="838200"/>
            <a:ext cx="7924800" cy="5635752"/>
          </a:xfrm>
        </p:spPr>
        <p:txBody>
          <a:bodyPr>
            <a:normAutofit/>
          </a:bodyPr>
          <a:lstStyle/>
          <a:p>
            <a:pPr>
              <a:buNone/>
            </a:pPr>
            <a:r>
              <a:rPr lang="en-US" dirty="0" smtClean="0"/>
              <a:t>Do you remember that stat fact I talked about early in the workshop about multiple regression and HLM?</a:t>
            </a:r>
          </a:p>
          <a:p>
            <a:pPr>
              <a:buNone/>
            </a:pPr>
            <a:endParaRPr lang="en-US" dirty="0" smtClean="0"/>
          </a:p>
          <a:p>
            <a:pPr>
              <a:buNone/>
            </a:pPr>
            <a:r>
              <a:rPr lang="en-US" dirty="0" smtClean="0"/>
              <a:t>Well, this is a useful fact to know, because the mixed procedure does not have an “enter” option (i.e., stepwise, forward, backward). This stinks, because do you really want to sit at your computer and figure out which variables to include in your model?</a:t>
            </a:r>
          </a:p>
          <a:p>
            <a:pPr>
              <a:buNone/>
            </a:pPr>
            <a:endParaRPr lang="en-US" dirty="0" smtClean="0"/>
          </a:p>
          <a:p>
            <a:pPr>
              <a:buNone/>
            </a:pPr>
            <a:endParaRPr lang="en-US" dirty="0" smtClean="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7467600" cy="563562"/>
          </a:xfrm>
        </p:spPr>
        <p:txBody>
          <a:bodyPr>
            <a:normAutofit/>
          </a:bodyPr>
          <a:lstStyle/>
          <a:p>
            <a:r>
              <a:rPr lang="en-US" dirty="0" smtClean="0"/>
              <a:t>A final thought before wrap-up</a:t>
            </a:r>
          </a:p>
        </p:txBody>
      </p:sp>
      <p:sp>
        <p:nvSpPr>
          <p:cNvPr id="4" name="Content Placeholder 3"/>
          <p:cNvSpPr>
            <a:spLocks noGrp="1"/>
          </p:cNvSpPr>
          <p:nvPr>
            <p:ph sz="quarter" idx="1"/>
          </p:nvPr>
        </p:nvSpPr>
        <p:spPr>
          <a:xfrm>
            <a:off x="457200" y="838200"/>
            <a:ext cx="7924800" cy="5635752"/>
          </a:xfrm>
        </p:spPr>
        <p:txBody>
          <a:bodyPr>
            <a:normAutofit/>
          </a:bodyPr>
          <a:lstStyle/>
          <a:p>
            <a:pPr>
              <a:buNone/>
            </a:pPr>
            <a:r>
              <a:rPr lang="en-US" dirty="0" smtClean="0"/>
              <a:t>Of course not. So your first step is to run a multiple regression using the “enter” option to reduce the list of predictors you want to investigate in your HLM. If they are insignificant for multiple regression then they will also be insignificant for HLM.</a:t>
            </a:r>
          </a:p>
          <a:p>
            <a:pPr>
              <a:buNone/>
            </a:pPr>
            <a:endParaRPr lang="en-US" dirty="0" smtClean="0"/>
          </a:p>
          <a:p>
            <a:pPr>
              <a:buNone/>
            </a:pPr>
            <a:endParaRPr lang="en-US" dirty="0" smtClean="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7467600" cy="563562"/>
          </a:xfrm>
        </p:spPr>
        <p:txBody>
          <a:bodyPr>
            <a:normAutofit/>
          </a:bodyPr>
          <a:lstStyle/>
          <a:p>
            <a:r>
              <a:rPr lang="en-US" dirty="0" smtClean="0"/>
              <a:t>Wrap-Up</a:t>
            </a:r>
          </a:p>
        </p:txBody>
      </p:sp>
      <p:pic>
        <p:nvPicPr>
          <p:cNvPr id="5" name="Content Placeholder 4"/>
          <p:cNvPicPr>
            <a:picLocks noGrp="1"/>
          </p:cNvPicPr>
          <p:nvPr>
            <p:ph sz="quarter" idx="1"/>
          </p:nvPr>
        </p:nvPicPr>
        <p:blipFill>
          <a:blip r:embed="rId2"/>
          <a:srcRect/>
          <a:stretch>
            <a:fillRect/>
          </a:stretch>
        </p:blipFill>
        <p:spPr bwMode="auto">
          <a:xfrm>
            <a:off x="2286000" y="838200"/>
            <a:ext cx="4325589" cy="56356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7467600" cy="563562"/>
          </a:xfrm>
        </p:spPr>
        <p:txBody>
          <a:bodyPr>
            <a:normAutofit/>
          </a:bodyPr>
          <a:lstStyle/>
          <a:p>
            <a:r>
              <a:rPr lang="en-US" dirty="0" smtClean="0"/>
              <a:t>Goal</a:t>
            </a:r>
            <a:endParaRPr lang="en-US" dirty="0"/>
          </a:p>
        </p:txBody>
      </p:sp>
      <p:sp>
        <p:nvSpPr>
          <p:cNvPr id="3" name="Content Placeholder 2"/>
          <p:cNvSpPr>
            <a:spLocks noGrp="1"/>
          </p:cNvSpPr>
          <p:nvPr>
            <p:ph sz="quarter" idx="1"/>
          </p:nvPr>
        </p:nvSpPr>
        <p:spPr>
          <a:xfrm>
            <a:off x="457200" y="990600"/>
            <a:ext cx="7467600" cy="5483352"/>
          </a:xfrm>
        </p:spPr>
        <p:txBody>
          <a:bodyPr/>
          <a:lstStyle/>
          <a:p>
            <a:pPr marL="0" indent="0"/>
            <a:r>
              <a:rPr lang="en-US" dirty="0" smtClean="0"/>
              <a:t>Understand and develop hierarchical linear models</a:t>
            </a:r>
          </a:p>
          <a:p>
            <a:pPr marL="365760" lvl="1" indent="0"/>
            <a:r>
              <a:rPr lang="en-US" dirty="0" smtClean="0"/>
              <a:t>Mixed Command (in SPSS, SAS, and STATA)</a:t>
            </a:r>
          </a:p>
          <a:p>
            <a:pPr marL="365760" lvl="1" indent="0"/>
            <a:r>
              <a:rPr lang="en-US" dirty="0" smtClean="0"/>
              <a:t>Develop the fundamentals so you can do growth-type models within an individual</a:t>
            </a:r>
          </a:p>
          <a:p>
            <a:pPr marL="365760" lvl="1" indent="0"/>
            <a:r>
              <a:rPr lang="en-US" dirty="0" smtClean="0"/>
              <a:t>Develop the fundamentals so you can utilize knowledge about logistic regression and develop other types of multi-level models</a:t>
            </a:r>
          </a:p>
          <a:p>
            <a:pPr marL="365760" lvl="1" indent="0"/>
            <a:endParaRPr lang="en-US" dirty="0" smtClean="0"/>
          </a:p>
          <a:p>
            <a:pPr marL="0" indent="0"/>
            <a:r>
              <a:rPr lang="en-US" dirty="0" smtClean="0"/>
              <a:t> Similarities and differences between multiple regression and HLM</a:t>
            </a:r>
          </a:p>
          <a:p>
            <a:pPr marL="365760" lvl="1" indent="0"/>
            <a:endParaRPr lang="en-US" dirty="0" smtClean="0"/>
          </a:p>
          <a:p>
            <a:pPr marL="0" indent="0"/>
            <a:endParaRPr lang="en-US"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7467600" cy="563562"/>
          </a:xfrm>
        </p:spPr>
        <p:txBody>
          <a:bodyPr>
            <a:normAutofit/>
          </a:bodyPr>
          <a:lstStyle/>
          <a:p>
            <a:r>
              <a:rPr lang="en-US" dirty="0" smtClean="0"/>
              <a:t>Future Skill Development</a:t>
            </a:r>
          </a:p>
        </p:txBody>
      </p:sp>
      <p:sp>
        <p:nvSpPr>
          <p:cNvPr id="4" name="Content Placeholder 3"/>
          <p:cNvSpPr>
            <a:spLocks noGrp="1"/>
          </p:cNvSpPr>
          <p:nvPr>
            <p:ph sz="quarter" idx="1"/>
          </p:nvPr>
        </p:nvSpPr>
        <p:spPr>
          <a:xfrm>
            <a:off x="457200" y="838200"/>
            <a:ext cx="7924800" cy="5635752"/>
          </a:xfrm>
        </p:spPr>
        <p:txBody>
          <a:bodyPr>
            <a:normAutofit/>
          </a:bodyPr>
          <a:lstStyle/>
          <a:p>
            <a:pPr>
              <a:buNone/>
            </a:pPr>
            <a:r>
              <a:rPr lang="en-US" dirty="0" smtClean="0"/>
              <a:t>If you understand everything from this workshop:</a:t>
            </a:r>
          </a:p>
          <a:p>
            <a:pPr lvl="1"/>
            <a:r>
              <a:rPr lang="en-US" dirty="0" smtClean="0"/>
              <a:t>Your next step is to develop growth models</a:t>
            </a:r>
          </a:p>
          <a:p>
            <a:pPr lvl="2"/>
            <a:r>
              <a:rPr lang="en-US" dirty="0" smtClean="0"/>
              <a:t>Need to use the “repeated” option in the mixed procedure-</a:t>
            </a:r>
          </a:p>
          <a:p>
            <a:pPr lvl="2"/>
            <a:r>
              <a:rPr lang="en-US" dirty="0" smtClean="0"/>
              <a:t>Everything else is pretty much the same</a:t>
            </a:r>
          </a:p>
          <a:p>
            <a:pPr lvl="2"/>
            <a:endParaRPr lang="en-US" dirty="0" smtClean="0"/>
          </a:p>
          <a:p>
            <a:pPr lvl="1"/>
            <a:r>
              <a:rPr lang="en-US" dirty="0" smtClean="0"/>
              <a:t>This workshop dealt with a continuous dependent variable– but what about a dichotomous dependent variable</a:t>
            </a:r>
          </a:p>
          <a:p>
            <a:pPr lvl="2"/>
            <a:r>
              <a:rPr lang="en-US" dirty="0" smtClean="0"/>
              <a:t>The concepts are the same</a:t>
            </a:r>
          </a:p>
          <a:p>
            <a:pPr lvl="2"/>
            <a:r>
              <a:rPr lang="en-US" dirty="0" smtClean="0"/>
              <a:t>I actually haven’t explored more in-depth in how do this in SPSS, SAS, and STATA</a:t>
            </a:r>
          </a:p>
          <a:p>
            <a:pPr lvl="2"/>
            <a:r>
              <a:rPr lang="en-US" dirty="0" smtClean="0"/>
              <a:t>In HLM software, it’s pretty changing the link to “</a:t>
            </a:r>
            <a:r>
              <a:rPr lang="en-US" dirty="0" err="1" smtClean="0"/>
              <a:t>logit</a:t>
            </a:r>
            <a:r>
              <a:rPr lang="en-US" dirty="0" smtClean="0"/>
              <a:t>.”</a:t>
            </a:r>
          </a:p>
          <a:p>
            <a:pPr lvl="2"/>
            <a:endParaRPr lang="en-US" dirty="0" smtClean="0"/>
          </a:p>
          <a:p>
            <a:pPr lvl="1"/>
            <a:r>
              <a:rPr lang="en-US" dirty="0" smtClean="0"/>
              <a:t>These are the basics to building and developing an HLM, however, you still may encounter issues that can only be answered by a statistician.</a:t>
            </a:r>
          </a:p>
          <a:p>
            <a:pPr>
              <a:buNone/>
            </a:pPr>
            <a:endParaRPr lang="en-US"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7467600" cy="563562"/>
          </a:xfrm>
        </p:spPr>
        <p:txBody>
          <a:bodyPr>
            <a:normAutofit/>
          </a:bodyPr>
          <a:lstStyle/>
          <a:p>
            <a:r>
              <a:rPr lang="en-US" dirty="0" smtClean="0"/>
              <a:t>Regression and HLM</a:t>
            </a:r>
            <a:endParaRPr lang="en-US" dirty="0"/>
          </a:p>
        </p:txBody>
      </p:sp>
      <p:sp>
        <p:nvSpPr>
          <p:cNvPr id="3" name="Content Placeholder 2"/>
          <p:cNvSpPr>
            <a:spLocks noGrp="1"/>
          </p:cNvSpPr>
          <p:nvPr>
            <p:ph sz="quarter" idx="1"/>
          </p:nvPr>
        </p:nvSpPr>
        <p:spPr>
          <a:xfrm>
            <a:off x="457200" y="990600"/>
            <a:ext cx="7467600" cy="5483352"/>
          </a:xfrm>
        </p:spPr>
        <p:txBody>
          <a:bodyPr/>
          <a:lstStyle/>
          <a:p>
            <a:r>
              <a:rPr lang="en-US" dirty="0" smtClean="0"/>
              <a:t>Model Evaluation</a:t>
            </a:r>
          </a:p>
          <a:p>
            <a:pPr lvl="1"/>
            <a:r>
              <a:rPr lang="en-US" dirty="0" smtClean="0"/>
              <a:t>R-square versus Variance Explained</a:t>
            </a:r>
          </a:p>
          <a:p>
            <a:pPr lvl="1">
              <a:buNone/>
            </a:pPr>
            <a:endParaRPr lang="en-US" dirty="0" smtClean="0"/>
          </a:p>
          <a:p>
            <a:r>
              <a:rPr lang="en-US" dirty="0" smtClean="0"/>
              <a:t>Parameter Estimates</a:t>
            </a:r>
          </a:p>
          <a:p>
            <a:pPr lvl="1"/>
            <a:r>
              <a:rPr lang="en-US" dirty="0" smtClean="0"/>
              <a:t>Intercept and Slope Coefficients</a:t>
            </a:r>
          </a:p>
          <a:p>
            <a:pPr lvl="2"/>
            <a:r>
              <a:rPr lang="en-US" dirty="0" smtClean="0"/>
              <a:t>Interpretation of effects is relatively the same</a:t>
            </a:r>
          </a:p>
          <a:p>
            <a:pPr lvl="2"/>
            <a:r>
              <a:rPr lang="en-US" dirty="0" smtClean="0"/>
              <a:t>Check for significant in the same fashion</a:t>
            </a:r>
          </a:p>
          <a:p>
            <a:pPr lvl="1"/>
            <a:r>
              <a:rPr lang="en-US" dirty="0" smtClean="0"/>
              <a:t>Variance Components (for HLM models)</a:t>
            </a:r>
          </a:p>
          <a:p>
            <a:pPr lvl="2"/>
            <a:r>
              <a:rPr lang="en-US" dirty="0" smtClean="0"/>
              <a:t>Examine whether intercept or slope should be treated as random or fixed</a:t>
            </a:r>
          </a:p>
          <a:p>
            <a:pPr lvl="2"/>
            <a:endParaRPr lang="en-US"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7467600" cy="563562"/>
          </a:xfrm>
        </p:spPr>
        <p:txBody>
          <a:bodyPr>
            <a:normAutofit/>
          </a:bodyPr>
          <a:lstStyle/>
          <a:p>
            <a:r>
              <a:rPr lang="en-US" dirty="0" smtClean="0"/>
              <a:t>Why HLM:</a:t>
            </a:r>
          </a:p>
        </p:txBody>
      </p:sp>
      <p:sp>
        <p:nvSpPr>
          <p:cNvPr id="3" name="Content Placeholder 2"/>
          <p:cNvSpPr>
            <a:spLocks noGrp="1"/>
          </p:cNvSpPr>
          <p:nvPr>
            <p:ph sz="quarter" idx="1"/>
          </p:nvPr>
        </p:nvSpPr>
        <p:spPr>
          <a:xfrm>
            <a:off x="457200" y="990600"/>
            <a:ext cx="7467600" cy="5483352"/>
          </a:xfrm>
        </p:spPr>
        <p:txBody>
          <a:bodyPr>
            <a:normAutofit/>
          </a:bodyPr>
          <a:lstStyle/>
          <a:p>
            <a:pPr marL="0" indent="0">
              <a:buNone/>
            </a:pPr>
            <a:r>
              <a:rPr lang="en-US" dirty="0" smtClean="0"/>
              <a:t>Violation of independence is violated when dealing with subjects within a nested structure if you use multiple linear regression.</a:t>
            </a:r>
          </a:p>
          <a:p>
            <a:pPr marL="0" indent="0">
              <a:buNone/>
            </a:pPr>
            <a:endParaRPr lang="en-US" sz="1600" dirty="0" smtClean="0"/>
          </a:p>
          <a:p>
            <a:pPr marL="0" indent="0">
              <a:buNone/>
            </a:pPr>
            <a:r>
              <a:rPr lang="en-US" dirty="0" smtClean="0"/>
              <a:t>Statistic consequence</a:t>
            </a:r>
          </a:p>
          <a:p>
            <a:pPr marL="365760" lvl="1" indent="0"/>
            <a:r>
              <a:rPr lang="en-US" dirty="0" smtClean="0"/>
              <a:t> standard errors for coefficients are underestimated</a:t>
            </a:r>
          </a:p>
          <a:p>
            <a:pPr marL="0" indent="0">
              <a:buNone/>
            </a:pPr>
            <a:endParaRPr lang="en-US" dirty="0" smtClean="0"/>
          </a:p>
          <a:p>
            <a:pPr marL="0" indent="0">
              <a:buNone/>
            </a:pPr>
            <a:r>
              <a:rPr lang="en-US" dirty="0" smtClean="0"/>
              <a:t>In English:</a:t>
            </a:r>
          </a:p>
          <a:p>
            <a:pPr marL="365760" lvl="1" indent="0"/>
            <a:r>
              <a:rPr lang="en-US" dirty="0" smtClean="0"/>
              <a:t>Coefficients may be statistically significant when they really shouldn’t be </a:t>
            </a:r>
            <a:r>
              <a:rPr lang="en-US" dirty="0" smtClean="0">
                <a:solidFill>
                  <a:srgbClr val="FF0000"/>
                </a:solidFill>
              </a:rPr>
              <a:t>(Remember this for the end of the workshop though).</a:t>
            </a:r>
          </a:p>
          <a:p>
            <a:pPr>
              <a:buNone/>
            </a:pPr>
            <a:endParaRPr lang="en-US" dirty="0" smtClean="0"/>
          </a:p>
          <a:p>
            <a:pPr>
              <a:buNone/>
            </a:pPr>
            <a:endParaRPr lang="en-US"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7467600" cy="563562"/>
          </a:xfrm>
        </p:spPr>
        <p:txBody>
          <a:bodyPr>
            <a:normAutofit/>
          </a:bodyPr>
          <a:lstStyle/>
          <a:p>
            <a:r>
              <a:rPr lang="en-US" dirty="0" smtClean="0"/>
              <a:t>So HLM allows for:</a:t>
            </a:r>
          </a:p>
        </p:txBody>
      </p:sp>
      <p:sp>
        <p:nvSpPr>
          <p:cNvPr id="3" name="Content Placeholder 2"/>
          <p:cNvSpPr>
            <a:spLocks noGrp="1"/>
          </p:cNvSpPr>
          <p:nvPr>
            <p:ph sz="quarter" idx="1"/>
          </p:nvPr>
        </p:nvSpPr>
        <p:spPr>
          <a:xfrm>
            <a:off x="457200" y="990600"/>
            <a:ext cx="7467600" cy="5483352"/>
          </a:xfrm>
        </p:spPr>
        <p:txBody>
          <a:bodyPr>
            <a:normAutofit/>
          </a:bodyPr>
          <a:lstStyle/>
          <a:p>
            <a:pPr>
              <a:buNone/>
            </a:pPr>
            <a:endParaRPr lang="en-US" dirty="0" smtClean="0"/>
          </a:p>
          <a:p>
            <a:pPr marL="457200" indent="-457200">
              <a:buFont typeface="+mj-lt"/>
              <a:buAutoNum type="arabicPeriod"/>
            </a:pPr>
            <a:r>
              <a:rPr lang="en-US" sz="2800" dirty="0" smtClean="0"/>
              <a:t>Improved estimation of effects within individual units</a:t>
            </a:r>
          </a:p>
          <a:p>
            <a:pPr marL="457200" indent="-457200">
              <a:buFont typeface="+mj-lt"/>
              <a:buAutoNum type="arabicPeriod"/>
            </a:pPr>
            <a:endParaRPr lang="en-US" sz="2800" dirty="0" smtClean="0"/>
          </a:p>
          <a:p>
            <a:pPr marL="457200" indent="-457200">
              <a:buFont typeface="+mj-lt"/>
              <a:buAutoNum type="arabicPeriod"/>
            </a:pPr>
            <a:r>
              <a:rPr lang="en-US" sz="2800" dirty="0" smtClean="0"/>
              <a:t>Formulation and testing of hypothesis about cross level effects</a:t>
            </a:r>
          </a:p>
          <a:p>
            <a:pPr marL="457200" indent="-457200">
              <a:buFont typeface="+mj-lt"/>
              <a:buAutoNum type="arabicPeriod"/>
            </a:pPr>
            <a:endParaRPr lang="en-US" sz="2800" dirty="0" smtClean="0"/>
          </a:p>
          <a:p>
            <a:pPr marL="457200" indent="-457200">
              <a:buFont typeface="+mj-lt"/>
              <a:buAutoNum type="arabicPeriod"/>
            </a:pPr>
            <a:r>
              <a:rPr lang="en-US" sz="2800" dirty="0" smtClean="0"/>
              <a:t>Partition of variance and covariance components among levels</a:t>
            </a:r>
          </a:p>
          <a:p>
            <a:pPr marL="457200" indent="-457200">
              <a:buFont typeface="+mj-lt"/>
              <a:buAutoNum type="arabicPeriod"/>
            </a:pPr>
            <a:endParaRPr lang="en-US" sz="2800" dirty="0" smtClean="0"/>
          </a:p>
          <a:p>
            <a:pPr marL="457200" indent="-457200" algn="r">
              <a:buNone/>
            </a:pPr>
            <a:r>
              <a:rPr lang="en-US" sz="2800" dirty="0" smtClean="0"/>
              <a:t>(</a:t>
            </a:r>
            <a:r>
              <a:rPr lang="en-US" sz="2800" dirty="0" err="1" smtClean="0"/>
              <a:t>Raudenbush</a:t>
            </a:r>
            <a:r>
              <a:rPr lang="en-US" sz="2800" dirty="0" smtClean="0"/>
              <a:t> &amp; </a:t>
            </a:r>
            <a:r>
              <a:rPr lang="en-US" sz="2800" dirty="0" err="1" smtClean="0"/>
              <a:t>Bryk</a:t>
            </a:r>
            <a:r>
              <a:rPr lang="en-US" sz="2800" dirty="0" smtClean="0"/>
              <a:t>, 2002, p.7)</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7467600" cy="563562"/>
          </a:xfrm>
        </p:spPr>
        <p:txBody>
          <a:bodyPr>
            <a:normAutofit/>
          </a:bodyPr>
          <a:lstStyle/>
          <a:p>
            <a:r>
              <a:rPr lang="en-US" dirty="0" smtClean="0"/>
              <a:t>Data requirements and Format</a:t>
            </a:r>
          </a:p>
        </p:txBody>
      </p:sp>
      <p:sp>
        <p:nvSpPr>
          <p:cNvPr id="3" name="Content Placeholder 2"/>
          <p:cNvSpPr>
            <a:spLocks noGrp="1"/>
          </p:cNvSpPr>
          <p:nvPr>
            <p:ph sz="quarter" idx="1"/>
          </p:nvPr>
        </p:nvSpPr>
        <p:spPr>
          <a:xfrm>
            <a:off x="457200" y="990600"/>
            <a:ext cx="7467600" cy="5483352"/>
          </a:xfrm>
        </p:spPr>
        <p:txBody>
          <a:bodyPr>
            <a:normAutofit/>
          </a:bodyPr>
          <a:lstStyle/>
          <a:p>
            <a:pPr marL="457200" indent="-457200">
              <a:buNone/>
            </a:pPr>
            <a:r>
              <a:rPr lang="en-US" sz="2800" dirty="0" smtClean="0"/>
              <a:t>Multi-level modelers suggest</a:t>
            </a:r>
          </a:p>
          <a:p>
            <a:pPr marL="822960" lvl="1" indent="-457200"/>
            <a:r>
              <a:rPr lang="en-US" sz="2500" dirty="0" smtClean="0"/>
              <a:t>Minimum of thirty groups/ clusters</a:t>
            </a:r>
          </a:p>
          <a:p>
            <a:pPr marL="822960" lvl="1" indent="-457200"/>
            <a:r>
              <a:rPr lang="en-US" sz="2500" dirty="0" smtClean="0"/>
              <a:t>Individuals within groups average at least ten</a:t>
            </a:r>
          </a:p>
          <a:p>
            <a:pPr marL="1097280" lvl="2" indent="-457200"/>
            <a:r>
              <a:rPr lang="en-US" sz="1900" dirty="0" smtClean="0"/>
              <a:t>Some groups may have only one individual</a:t>
            </a:r>
          </a:p>
          <a:p>
            <a:pPr marL="1097280" lvl="2" indent="-457200"/>
            <a:endParaRPr lang="en-US" sz="1900" dirty="0" smtClean="0"/>
          </a:p>
          <a:p>
            <a:pPr marL="1920240" lvl="5" indent="-457200" algn="r">
              <a:buNone/>
            </a:pPr>
            <a:r>
              <a:rPr lang="en-US" sz="1700" dirty="0" smtClean="0"/>
              <a:t>(Porter, 2005)</a:t>
            </a:r>
            <a:endParaRPr lang="en-US" sz="2800" dirty="0" smtClean="0"/>
          </a:p>
          <a:p>
            <a:pPr marL="457200" indent="-457200">
              <a:buNone/>
            </a:pPr>
            <a:r>
              <a:rPr lang="en-US" sz="2800" dirty="0" smtClean="0"/>
              <a:t>Data Format</a:t>
            </a:r>
          </a:p>
          <a:p>
            <a:pPr marL="822960" lvl="1" indent="-457200"/>
            <a:r>
              <a:rPr lang="en-US" sz="2500" dirty="0" smtClean="0"/>
              <a:t>Mixed Commands (1 worksheet) </a:t>
            </a:r>
          </a:p>
          <a:p>
            <a:pPr marL="822960" lvl="1" indent="-457200"/>
            <a:r>
              <a:rPr lang="en-US" sz="2500" dirty="0" smtClean="0"/>
              <a:t>HLM software (2 worksheets)</a:t>
            </a:r>
          </a:p>
          <a:p>
            <a:pPr marL="1097280" lvl="2" indent="-457200"/>
            <a:r>
              <a:rPr lang="en-US" sz="2200" dirty="0" smtClean="0"/>
              <a:t>1 worksheet for variables at level 1</a:t>
            </a:r>
          </a:p>
          <a:p>
            <a:pPr marL="1097280" lvl="2" indent="-457200"/>
            <a:r>
              <a:rPr lang="en-US" sz="2200" dirty="0" smtClean="0"/>
              <a:t>1 worksheet for variables at level 2</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7467600" cy="563562"/>
          </a:xfrm>
        </p:spPr>
        <p:txBody>
          <a:bodyPr>
            <a:normAutofit/>
          </a:bodyPr>
          <a:lstStyle/>
          <a:p>
            <a:r>
              <a:rPr lang="en-US" dirty="0" smtClean="0"/>
              <a:t>Data format example</a:t>
            </a:r>
          </a:p>
        </p:txBody>
      </p:sp>
      <p:pic>
        <p:nvPicPr>
          <p:cNvPr id="1026" name="Picture 2"/>
          <p:cNvPicPr>
            <a:picLocks noGrp="1" noChangeAspect="1" noChangeArrowheads="1"/>
          </p:cNvPicPr>
          <p:nvPr>
            <p:ph sz="quarter" idx="1"/>
          </p:nvPr>
        </p:nvPicPr>
        <p:blipFill>
          <a:blip r:embed="rId2"/>
          <a:srcRect/>
          <a:stretch>
            <a:fillRect/>
          </a:stretch>
        </p:blipFill>
        <p:spPr bwMode="auto">
          <a:xfrm>
            <a:off x="784285" y="990600"/>
            <a:ext cx="6813429" cy="54832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602</TotalTime>
  <Words>1726</Words>
  <Application>Microsoft Office PowerPoint</Application>
  <PresentationFormat>On-screen Show (4:3)</PresentationFormat>
  <Paragraphs>280</Paragraphs>
  <Slides>40</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40</vt:i4>
      </vt:variant>
    </vt:vector>
  </HeadingPairs>
  <TitlesOfParts>
    <vt:vector size="42" baseType="lpstr">
      <vt:lpstr>Oriel</vt:lpstr>
      <vt:lpstr>Document</vt:lpstr>
      <vt:lpstr>Understanding and Developing Hierarchical Linear Models</vt:lpstr>
      <vt:lpstr>Outline</vt:lpstr>
      <vt:lpstr>Note:</vt:lpstr>
      <vt:lpstr>Goal</vt:lpstr>
      <vt:lpstr>Regression and HLM</vt:lpstr>
      <vt:lpstr>Why HLM:</vt:lpstr>
      <vt:lpstr>So HLM allows for:</vt:lpstr>
      <vt:lpstr>Data requirements and Format</vt:lpstr>
      <vt:lpstr>Data format example</vt:lpstr>
      <vt:lpstr>Developing HLM Models</vt:lpstr>
      <vt:lpstr>Notations</vt:lpstr>
      <vt:lpstr>Unconditional Model (aka ANOVA)</vt:lpstr>
      <vt:lpstr>Unconditional Model</vt:lpstr>
      <vt:lpstr>Unconditional Model Code</vt:lpstr>
      <vt:lpstr>Slide 15</vt:lpstr>
      <vt:lpstr>Interested output</vt:lpstr>
      <vt:lpstr>Estimates of covariance parameters</vt:lpstr>
      <vt:lpstr>Model with only Level-2 Predictors</vt:lpstr>
      <vt:lpstr>Level-2 Model Code</vt:lpstr>
      <vt:lpstr>Slide 20</vt:lpstr>
      <vt:lpstr>Estimates of covariance parameters</vt:lpstr>
      <vt:lpstr>Model with only Level-1 Predictors</vt:lpstr>
      <vt:lpstr>Model with only Level-1 Predictors</vt:lpstr>
      <vt:lpstr>Model with only Level-1 Predictors</vt:lpstr>
      <vt:lpstr>Slide 25</vt:lpstr>
      <vt:lpstr>Level-1 Model Code</vt:lpstr>
      <vt:lpstr>Estimates of covariance parameters</vt:lpstr>
      <vt:lpstr>Estimates of covariance parameters</vt:lpstr>
      <vt:lpstr>Complete model</vt:lpstr>
      <vt:lpstr>Slide 30</vt:lpstr>
      <vt:lpstr>Slide 31</vt:lpstr>
      <vt:lpstr>Variance Structures </vt:lpstr>
      <vt:lpstr>Variance Structures </vt:lpstr>
      <vt:lpstr>Variance Structures </vt:lpstr>
      <vt:lpstr>Centering</vt:lpstr>
      <vt:lpstr>Contextual Models</vt:lpstr>
      <vt:lpstr>A final thought before wrap-up</vt:lpstr>
      <vt:lpstr>A final thought before wrap-up</vt:lpstr>
      <vt:lpstr>Wrap-Up</vt:lpstr>
      <vt:lpstr>Future Skill Development</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Understanding and Developing Hierarchical Linear Models</dc:title>
  <dc:creator/>
  <cp:lastModifiedBy> Alexander C. Yin</cp:lastModifiedBy>
  <cp:revision>80</cp:revision>
  <dcterms:created xsi:type="dcterms:W3CDTF">2006-08-16T00:00:00Z</dcterms:created>
  <dcterms:modified xsi:type="dcterms:W3CDTF">2009-05-28T20:02:48Z</dcterms:modified>
</cp:coreProperties>
</file>