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311" r:id="rId4"/>
    <p:sldId id="312" r:id="rId5"/>
    <p:sldId id="309" r:id="rId6"/>
    <p:sldId id="316" r:id="rId7"/>
    <p:sldId id="298" r:id="rId8"/>
    <p:sldId id="303" r:id="rId9"/>
    <p:sldId id="310" r:id="rId10"/>
    <p:sldId id="299" r:id="rId11"/>
    <p:sldId id="317" r:id="rId12"/>
    <p:sldId id="318" r:id="rId13"/>
    <p:sldId id="319" r:id="rId14"/>
    <p:sldId id="305" r:id="rId15"/>
    <p:sldId id="313" r:id="rId16"/>
    <p:sldId id="301" r:id="rId17"/>
    <p:sldId id="30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nycis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86081" autoAdjust="0"/>
  </p:normalViewPr>
  <p:slideViewPr>
    <p:cSldViewPr>
      <p:cViewPr>
        <p:scale>
          <a:sx n="100" d="100"/>
          <a:sy n="100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-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r">
              <a:defRPr sz="1200"/>
            </a:lvl1pPr>
          </a:lstStyle>
          <a:p>
            <a:fld id="{AB77FCA7-06E1-44E5-A648-7249C30E5799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FB858BBA-9770-4A5B-9141-BC024D3DA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1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r">
              <a:defRPr sz="1200"/>
            </a:lvl1pPr>
          </a:lstStyle>
          <a:p>
            <a:fld id="{2C9C1958-D580-45E0-AF39-F4DB27BADC00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1" rIns="93160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1" rIns="93160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D302DC63-87DF-479C-96E6-910B57992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6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make requests for</a:t>
            </a:r>
            <a:r>
              <a:rPr lang="en-US" baseline="0" dirty="0" smtClean="0"/>
              <a:t> this data near the start of each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8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place that you</a:t>
            </a:r>
            <a:r>
              <a:rPr lang="en-US" baseline="0" dirty="0" smtClean="0"/>
              <a:t> see high school type defined, it comes from the CAS application data</a:t>
            </a:r>
          </a:p>
          <a:p>
            <a:r>
              <a:rPr lang="en-US" baseline="0" dirty="0" smtClean="0"/>
              <a:t>Source of all pre-college data: SAT scores, HS GPA,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8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can also be admitted “on review”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admitted</a:t>
            </a:r>
          </a:p>
          <a:p>
            <a:endParaRPr lang="en-US" baseline="0" dirty="0" smtClean="0"/>
          </a:p>
          <a:p>
            <a:r>
              <a:rPr lang="en-US" dirty="0" smtClean="0"/>
              <a:t>If you have graduated or will graduate from a CUNY community college and would like to apply to a CUNY four-year </a:t>
            </a:r>
          </a:p>
          <a:p>
            <a:r>
              <a:rPr lang="en-US" dirty="0" smtClean="0"/>
              <a:t>college, you must complete a Transfer Admission Application.* Admission to a CUNY four-year college is guaranteed, </a:t>
            </a:r>
          </a:p>
          <a:p>
            <a:r>
              <a:rPr lang="en-US" dirty="0" smtClean="0"/>
              <a:t>although not necessarily to your first choice program or college, if you meet the following conditions:</a:t>
            </a:r>
          </a:p>
          <a:p>
            <a:r>
              <a:rPr lang="en-US" dirty="0" smtClean="0"/>
              <a:t>• </a:t>
            </a:r>
          </a:p>
          <a:p>
            <a:r>
              <a:rPr lang="en-US" dirty="0" smtClean="0"/>
              <a:t>you have earned an A.A., A.S. or A.A.S. degree with a 2.0 GPA or higher.**</a:t>
            </a:r>
          </a:p>
          <a:p>
            <a:r>
              <a:rPr lang="en-US" dirty="0" smtClean="0"/>
              <a:t>• </a:t>
            </a:r>
          </a:p>
          <a:p>
            <a:r>
              <a:rPr lang="en-US" dirty="0" smtClean="0"/>
              <a:t>you have completed at least one 3 credit college-level course in mathematics and English with a grade of “C” or better</a:t>
            </a:r>
          </a:p>
          <a:p>
            <a:r>
              <a:rPr lang="en-US" baseline="0" dirty="0" smtClean="0"/>
              <a:t> </a:t>
            </a:r>
            <a:r>
              <a:rPr lang="en-US" baseline="0" dirty="0" smtClean="0"/>
              <a:t>student profile is based on students Allocated to a </a:t>
            </a:r>
            <a:r>
              <a:rPr lang="en-US" baseline="0" dirty="0" smtClean="0"/>
              <a:t>college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Freshman applicant</a:t>
            </a:r>
            <a:r>
              <a:rPr lang="en-US" sz="1200" dirty="0" smtClean="0"/>
              <a:t>s have not previously attended any college, university and/or proprietary school within or outside the United States since graduating from high school or secondary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for more</a:t>
            </a:r>
            <a:r>
              <a:rPr lang="en-US" baseline="0" dirty="0" smtClean="0"/>
              <a:t> data in the layout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4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data in .SAV than in IRDB, more in raw file than in processed </a:t>
            </a:r>
            <a:r>
              <a:rPr lang="en-US" dirty="0" err="1" smtClean="0"/>
              <a:t>fileSo</a:t>
            </a:r>
            <a:r>
              <a:rPr lang="en-US" dirty="0" smtClean="0"/>
              <a:t> I’ll mostly</a:t>
            </a:r>
            <a:r>
              <a:rPr lang="en-US" baseline="0" dirty="0" smtClean="0"/>
              <a:t> talk about freshman data from this point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8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3303"/>
            <a:r>
              <a:rPr lang="en-US" dirty="0" smtClean="0"/>
              <a:t>We know of one case where UAPC associates the wrong ETS code with a large NYC high school (0784=Murray </a:t>
            </a:r>
            <a:r>
              <a:rPr lang="en-US" dirty="0" err="1" smtClean="0"/>
              <a:t>Bergtraum</a:t>
            </a:r>
            <a:r>
              <a:rPr lang="en-US" dirty="0" smtClean="0"/>
              <a:t>)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/>
            <a:r>
              <a:rPr lang="en-US" dirty="0" smtClean="0"/>
              <a:t>OIRA has been limited to the information that UAPC records related to the high school (e.g., for students who graduated from foreign high schools, UAPC records a code for the country, not the specific foreign high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DC63-87DF-479C-96E6-910B57992F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7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2C5EFD-EEA1-4DE0-9825-F8CBD3619F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B293-0B5E-43E3-9A87-4BFD73848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3D937C1-746C-45D0-B5D4-3629F43E82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816F80-6904-4D5E-B9ED-0F176611D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9352FA-28F7-4823-9F85-FCC61E049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B8D5-4C2E-4C5D-8C47-3EDD0D3FD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E89B7F-F24A-4F29-BB6C-B3A328CBC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77B2D2-B401-4687-95DB-DE9B998249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6F9083-FC9C-4167-B6EF-340D102ECD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51313A-8E89-461E-9E52-953391BA3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31504B-1E27-4EAA-9D55-FAB03E9050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75B644-DF1F-46F2-95F0-ADC2D0770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CUNY Application and New Student Data</a:t>
            </a:r>
            <a:endParaRPr lang="en-US" sz="4000" dirty="0"/>
          </a:p>
        </p:txBody>
      </p:sp>
      <p:pic>
        <p:nvPicPr>
          <p:cNvPr id="6" name="Picture 5" descr="CU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6096000"/>
            <a:ext cx="1143000" cy="83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5EFD-EEA1-4DE0-9825-F8CBD3619F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27451"/>
            <a:ext cx="88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Sarah Truelsch, Data Group March 20, 2013</a:t>
            </a:r>
            <a:endParaRPr lang="en-US" sz="20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663700" y="2971800"/>
            <a:ext cx="5562600" cy="2441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Featured Topics: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cap="none" dirty="0" smtClean="0">
                <a:solidFill>
                  <a:schemeClr val="tx1"/>
                </a:solidFill>
              </a:rPr>
              <a:t>Available data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cap="none" dirty="0" smtClean="0">
                <a:solidFill>
                  <a:schemeClr val="tx1"/>
                </a:solidFill>
              </a:rPr>
              <a:t>Common uses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cap="none" dirty="0" smtClean="0">
                <a:solidFill>
                  <a:schemeClr val="tx1"/>
                </a:solidFill>
              </a:rPr>
              <a:t>Data processing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cap="none" dirty="0" smtClean="0">
                <a:solidFill>
                  <a:schemeClr val="tx1"/>
                </a:solidFill>
              </a:rPr>
              <a:t>Plans for the future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cap="none" dirty="0" smtClean="0">
                <a:solidFill>
                  <a:schemeClr val="tx1"/>
                </a:solidFill>
              </a:rPr>
              <a:t>Interesting findings on new student enrollment</a:t>
            </a:r>
            <a:endParaRPr lang="en-US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Application/Multiple Admission Counting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86800" cy="4572000"/>
          </a:xfrm>
        </p:spPr>
        <p:txBody>
          <a:bodyPr>
            <a:normAutofit fontScale="32500" lnSpcReduction="20000"/>
          </a:bodyPr>
          <a:lstStyle/>
          <a:p>
            <a:r>
              <a:rPr lang="en-US" sz="5600" dirty="0" smtClean="0"/>
              <a:t>Students </a:t>
            </a:r>
            <a:r>
              <a:rPr lang="en-US" sz="5600" dirty="0"/>
              <a:t>are counted as applicants at all choices up </a:t>
            </a:r>
            <a:r>
              <a:rPr lang="en-US" sz="5600" dirty="0" smtClean="0"/>
              <a:t>to the </a:t>
            </a:r>
            <a:r>
              <a:rPr lang="en-US" sz="5600" dirty="0"/>
              <a:t>choice for which three admission slots have </a:t>
            </a:r>
            <a:r>
              <a:rPr lang="en-US" sz="5600" dirty="0" smtClean="0"/>
              <a:t> been filled.</a:t>
            </a:r>
          </a:p>
          <a:p>
            <a:pPr lvl="1"/>
            <a:r>
              <a:rPr lang="en-US" sz="5100" dirty="0" smtClean="0">
                <a:solidFill>
                  <a:schemeClr val="tx1"/>
                </a:solidFill>
              </a:rPr>
              <a:t>A </a:t>
            </a:r>
            <a:r>
              <a:rPr lang="en-US" sz="5100" dirty="0">
                <a:solidFill>
                  <a:schemeClr val="tx1"/>
                </a:solidFill>
              </a:rPr>
              <a:t>student who applies to at least three </a:t>
            </a:r>
            <a:r>
              <a:rPr lang="en-US" sz="5100" dirty="0" smtClean="0">
                <a:solidFill>
                  <a:schemeClr val="tx1"/>
                </a:solidFill>
              </a:rPr>
              <a:t>colleges </a:t>
            </a:r>
            <a:r>
              <a:rPr lang="en-US" sz="5100" dirty="0">
                <a:solidFill>
                  <a:schemeClr val="tx1"/>
                </a:solidFill>
              </a:rPr>
              <a:t>(lists at least three different colleges on the </a:t>
            </a:r>
            <a:r>
              <a:rPr lang="en-US" sz="5100" dirty="0" smtClean="0">
                <a:solidFill>
                  <a:schemeClr val="tx1"/>
                </a:solidFill>
              </a:rPr>
              <a:t> application</a:t>
            </a:r>
            <a:r>
              <a:rPr lang="en-US" sz="5100" dirty="0">
                <a:solidFill>
                  <a:schemeClr val="tx1"/>
                </a:solidFill>
              </a:rPr>
              <a:t>) will, at a minimum, count as an </a:t>
            </a:r>
            <a:r>
              <a:rPr lang="en-US" sz="5100" dirty="0" smtClean="0">
                <a:solidFill>
                  <a:schemeClr val="tx1"/>
                </a:solidFill>
              </a:rPr>
              <a:t>applicant </a:t>
            </a:r>
            <a:r>
              <a:rPr lang="en-US" sz="5100" dirty="0">
                <a:solidFill>
                  <a:schemeClr val="tx1"/>
                </a:solidFill>
              </a:rPr>
              <a:t>for three colleges. </a:t>
            </a:r>
            <a:endParaRPr lang="en-US" sz="5100" dirty="0" smtClean="0">
              <a:solidFill>
                <a:schemeClr val="tx1"/>
              </a:solidFill>
            </a:endParaRPr>
          </a:p>
          <a:p>
            <a:pPr lvl="1"/>
            <a:r>
              <a:rPr lang="en-US" sz="5100" dirty="0" smtClean="0">
                <a:solidFill>
                  <a:schemeClr val="tx1"/>
                </a:solidFill>
              </a:rPr>
              <a:t>Students </a:t>
            </a:r>
            <a:r>
              <a:rPr lang="en-US" sz="5100" dirty="0">
                <a:solidFill>
                  <a:schemeClr val="tx1"/>
                </a:solidFill>
              </a:rPr>
              <a:t>choosing fewer than </a:t>
            </a:r>
            <a:r>
              <a:rPr lang="en-US" sz="5100" dirty="0" smtClean="0">
                <a:solidFill>
                  <a:schemeClr val="tx1"/>
                </a:solidFill>
              </a:rPr>
              <a:t> three </a:t>
            </a:r>
            <a:r>
              <a:rPr lang="en-US" sz="5100" dirty="0">
                <a:solidFill>
                  <a:schemeClr val="tx1"/>
                </a:solidFill>
              </a:rPr>
              <a:t>colleges on the application will be counted as </a:t>
            </a:r>
            <a:r>
              <a:rPr lang="en-US" sz="5100" dirty="0" smtClean="0">
                <a:solidFill>
                  <a:schemeClr val="tx1"/>
                </a:solidFill>
              </a:rPr>
              <a:t>applicants </a:t>
            </a:r>
            <a:r>
              <a:rPr lang="en-US" sz="5100" dirty="0">
                <a:solidFill>
                  <a:schemeClr val="tx1"/>
                </a:solidFill>
              </a:rPr>
              <a:t>only to the one or two colleges indicated </a:t>
            </a:r>
            <a:r>
              <a:rPr lang="en-US" sz="5100" dirty="0" smtClean="0">
                <a:solidFill>
                  <a:schemeClr val="tx1"/>
                </a:solidFill>
              </a:rPr>
              <a:t> on </a:t>
            </a:r>
            <a:r>
              <a:rPr lang="en-US" sz="5100" dirty="0">
                <a:solidFill>
                  <a:schemeClr val="tx1"/>
                </a:solidFill>
              </a:rPr>
              <a:t>the application. </a:t>
            </a:r>
            <a:endParaRPr lang="en-US" sz="5100" dirty="0" smtClean="0">
              <a:solidFill>
                <a:schemeClr val="tx1"/>
              </a:solidFill>
            </a:endParaRPr>
          </a:p>
          <a:p>
            <a:pPr lvl="1"/>
            <a:r>
              <a:rPr lang="en-US" sz="5100" dirty="0" smtClean="0">
                <a:solidFill>
                  <a:schemeClr val="tx1"/>
                </a:solidFill>
              </a:rPr>
              <a:t>Students </a:t>
            </a:r>
            <a:r>
              <a:rPr lang="en-US" sz="5100" dirty="0">
                <a:solidFill>
                  <a:schemeClr val="tx1"/>
                </a:solidFill>
              </a:rPr>
              <a:t>applying to more than </a:t>
            </a:r>
            <a:r>
              <a:rPr lang="en-US" sz="5100" dirty="0" smtClean="0">
                <a:solidFill>
                  <a:schemeClr val="tx1"/>
                </a:solidFill>
              </a:rPr>
              <a:t>three </a:t>
            </a:r>
            <a:r>
              <a:rPr lang="en-US" sz="5100" dirty="0">
                <a:solidFill>
                  <a:schemeClr val="tx1"/>
                </a:solidFill>
              </a:rPr>
              <a:t>colleges may be counted as an applicant to as </a:t>
            </a:r>
            <a:r>
              <a:rPr lang="en-US" sz="5100" dirty="0" smtClean="0">
                <a:solidFill>
                  <a:schemeClr val="tx1"/>
                </a:solidFill>
              </a:rPr>
              <a:t> </a:t>
            </a:r>
            <a:r>
              <a:rPr lang="en-US" sz="5600" dirty="0" smtClean="0">
                <a:solidFill>
                  <a:schemeClr val="tx1"/>
                </a:solidFill>
              </a:rPr>
              <a:t>many </a:t>
            </a:r>
            <a:r>
              <a:rPr lang="en-US" sz="5600" dirty="0">
                <a:solidFill>
                  <a:schemeClr val="tx1"/>
                </a:solidFill>
              </a:rPr>
              <a:t>colleges as it takes to be admitted to three. So </a:t>
            </a:r>
            <a:r>
              <a:rPr lang="en-US" sz="5600" dirty="0" smtClean="0">
                <a:solidFill>
                  <a:schemeClr val="tx1"/>
                </a:solidFill>
              </a:rPr>
              <a:t>that </a:t>
            </a:r>
            <a:r>
              <a:rPr lang="en-US" sz="5600" dirty="0">
                <a:solidFill>
                  <a:schemeClr val="tx1"/>
                </a:solidFill>
              </a:rPr>
              <a:t>if a student is not admitted to one of the first </a:t>
            </a:r>
            <a:r>
              <a:rPr lang="en-US" sz="5600" dirty="0" smtClean="0">
                <a:solidFill>
                  <a:schemeClr val="tx1"/>
                </a:solidFill>
              </a:rPr>
              <a:t>three </a:t>
            </a:r>
            <a:r>
              <a:rPr lang="en-US" sz="5600" dirty="0">
                <a:solidFill>
                  <a:schemeClr val="tx1"/>
                </a:solidFill>
              </a:rPr>
              <a:t>choices, the application is evaluated for the </a:t>
            </a:r>
            <a:r>
              <a:rPr lang="en-US" sz="5600" dirty="0" smtClean="0">
                <a:solidFill>
                  <a:schemeClr val="tx1"/>
                </a:solidFill>
              </a:rPr>
              <a:t>fourth </a:t>
            </a:r>
            <a:r>
              <a:rPr lang="en-US" sz="5600" dirty="0">
                <a:solidFill>
                  <a:schemeClr val="tx1"/>
                </a:solidFill>
              </a:rPr>
              <a:t>choice and so on, until the three admission slots </a:t>
            </a:r>
            <a:r>
              <a:rPr lang="en-US" sz="5600" dirty="0" smtClean="0">
                <a:solidFill>
                  <a:schemeClr val="tx1"/>
                </a:solidFill>
              </a:rPr>
              <a:t> have </a:t>
            </a:r>
            <a:r>
              <a:rPr lang="en-US" sz="5600" dirty="0">
                <a:solidFill>
                  <a:schemeClr val="tx1"/>
                </a:solidFill>
              </a:rPr>
              <a:t>been filled. </a:t>
            </a:r>
            <a:endParaRPr lang="en-US" sz="5600" dirty="0" smtClean="0">
              <a:solidFill>
                <a:schemeClr val="tx1"/>
              </a:solidFill>
            </a:endParaRPr>
          </a:p>
          <a:p>
            <a:r>
              <a:rPr lang="en-US" sz="6100" dirty="0" smtClean="0"/>
              <a:t>Students </a:t>
            </a:r>
            <a:r>
              <a:rPr lang="en-US" sz="6100" dirty="0"/>
              <a:t>who enroll </a:t>
            </a:r>
            <a:r>
              <a:rPr lang="en-US" sz="6100" dirty="0" smtClean="0"/>
              <a:t>at a </a:t>
            </a:r>
            <a:r>
              <a:rPr lang="en-US" sz="6100" dirty="0"/>
              <a:t>given college (based on data </a:t>
            </a:r>
            <a:r>
              <a:rPr lang="en-US" sz="5600" dirty="0" smtClean="0"/>
              <a:t>from </a:t>
            </a:r>
            <a:r>
              <a:rPr lang="en-US" sz="5600" dirty="0"/>
              <a:t>the Show-Registration files) </a:t>
            </a:r>
            <a:r>
              <a:rPr lang="en-US" sz="5600" dirty="0" smtClean="0"/>
              <a:t> are </a:t>
            </a:r>
            <a:r>
              <a:rPr lang="en-US" sz="5600" dirty="0"/>
              <a:t>counted as applicants and admits to the </a:t>
            </a:r>
            <a:r>
              <a:rPr lang="en-US" sz="5600" dirty="0" smtClean="0"/>
              <a:t>college of </a:t>
            </a:r>
            <a:r>
              <a:rPr lang="en-US" sz="5600" dirty="0"/>
              <a:t>enrollment, regardless of whether the application </a:t>
            </a:r>
            <a:r>
              <a:rPr lang="en-US" sz="5600" dirty="0" smtClean="0"/>
              <a:t> was </a:t>
            </a:r>
            <a:r>
              <a:rPr lang="en-US" sz="5600" dirty="0"/>
              <a:t>processed centrally or by the </a:t>
            </a:r>
            <a:r>
              <a:rPr lang="en-US" sz="5600" dirty="0" smtClean="0"/>
              <a:t>college.</a:t>
            </a:r>
          </a:p>
          <a:p>
            <a:pPr marL="0" indent="0">
              <a:buNone/>
            </a:pPr>
            <a:endParaRPr lang="en-US" sz="5600" dirty="0" smtClean="0"/>
          </a:p>
          <a:p>
            <a:r>
              <a:rPr lang="en-US" sz="5600" dirty="0" smtClean="0"/>
              <a:t>Mimics earlier admission processes, allows trend reporting.</a:t>
            </a:r>
          </a:p>
          <a:p>
            <a:r>
              <a:rPr lang="en-US" sz="5600" dirty="0" smtClean="0"/>
              <a:t>Provides fairer “yield rates”.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63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MA/MA Counting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Applicant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" y="2057400"/>
            <a:ext cx="10668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Hunter</a:t>
            </a:r>
          </a:p>
          <a:p>
            <a:pPr algn="ctr"/>
            <a:r>
              <a:rPr lang="en-US" sz="1200" i="1" dirty="0" smtClean="0"/>
              <a:t>Admitted</a:t>
            </a:r>
            <a:endParaRPr lang="en-US" sz="12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590800" y="2057400"/>
            <a:ext cx="990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</a:p>
          <a:p>
            <a:pPr algn="ctr"/>
            <a:r>
              <a:rPr lang="en-US" sz="1200" dirty="0" smtClean="0"/>
              <a:t>Baruch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743325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</a:p>
          <a:p>
            <a:pPr algn="ctr"/>
            <a:r>
              <a:rPr lang="en-US" sz="1200" dirty="0" smtClean="0"/>
              <a:t>City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791075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 Lehman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934075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</a:p>
          <a:p>
            <a:pPr algn="ctr"/>
            <a:r>
              <a:rPr lang="en-US" sz="1200" dirty="0" smtClean="0"/>
              <a:t>BMCC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953250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</a:p>
          <a:p>
            <a:pPr algn="ctr"/>
            <a:r>
              <a:rPr lang="en-US" sz="1200" dirty="0" smtClean="0"/>
              <a:t>Bronx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2676525" y="3259693"/>
            <a:ext cx="10668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Hunter</a:t>
            </a:r>
          </a:p>
          <a:p>
            <a:pPr algn="ctr"/>
            <a:endParaRPr lang="en-US" sz="12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3981450" y="3259693"/>
            <a:ext cx="9906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</a:p>
          <a:p>
            <a:pPr algn="ctr"/>
            <a:r>
              <a:rPr lang="en-US" sz="1200" dirty="0" smtClean="0"/>
              <a:t>Baruch</a:t>
            </a:r>
          </a:p>
          <a:p>
            <a:pPr algn="ctr"/>
            <a:endParaRPr lang="en-US" sz="12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5229225" y="3259693"/>
            <a:ext cx="9144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</a:p>
          <a:p>
            <a:pPr algn="ctr"/>
            <a:r>
              <a:rPr lang="en-US" sz="1200" dirty="0" smtClean="0"/>
              <a:t>City</a:t>
            </a:r>
          </a:p>
          <a:p>
            <a:pPr algn="ctr"/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466975" y="4371022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Counts as admit  at:</a:t>
            </a:r>
            <a:endParaRPr lang="en-US" dirty="0"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0800" y="4800600"/>
            <a:ext cx="10668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Hunter</a:t>
            </a:r>
          </a:p>
          <a:p>
            <a:pPr algn="ctr"/>
            <a:endParaRPr lang="en-US" sz="1200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3895725" y="4800600"/>
            <a:ext cx="9906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</a:p>
          <a:p>
            <a:pPr algn="ctr"/>
            <a:r>
              <a:rPr lang="en-US" sz="1200" dirty="0" smtClean="0"/>
              <a:t>Baruch</a:t>
            </a:r>
          </a:p>
          <a:p>
            <a:pPr algn="ctr"/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5143500" y="4800600"/>
            <a:ext cx="9144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</a:p>
          <a:p>
            <a:pPr algn="ctr"/>
            <a:r>
              <a:rPr lang="en-US" sz="1200" dirty="0" smtClean="0"/>
              <a:t>City</a:t>
            </a:r>
          </a:p>
          <a:p>
            <a:pPr algn="ctr"/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433637" y="2909411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Counts as applicant  at: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87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MA/MA Counting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Applicant B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" y="2057400"/>
            <a:ext cx="10668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Hunter</a:t>
            </a:r>
          </a:p>
          <a:p>
            <a:pPr algn="ctr"/>
            <a:r>
              <a:rPr lang="en-US" sz="1200" i="1" dirty="0" smtClean="0"/>
              <a:t>Not Admitted</a:t>
            </a:r>
            <a:endParaRPr lang="en-US" sz="12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590800" y="2057400"/>
            <a:ext cx="990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</a:p>
          <a:p>
            <a:pPr algn="ctr"/>
            <a:r>
              <a:rPr lang="en-US" sz="1200" dirty="0" smtClean="0"/>
              <a:t>Baruch</a:t>
            </a:r>
          </a:p>
          <a:p>
            <a:pPr algn="ctr"/>
            <a:r>
              <a:rPr lang="en-US" sz="1200" i="1" dirty="0" smtClean="0"/>
              <a:t>Not Admitted</a:t>
            </a:r>
            <a:endParaRPr lang="en-US" sz="12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3743325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</a:p>
          <a:p>
            <a:pPr algn="ctr"/>
            <a:r>
              <a:rPr lang="en-US" sz="1200" dirty="0" smtClean="0"/>
              <a:t>City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791075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 Lehman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934075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</a:p>
          <a:p>
            <a:pPr algn="ctr"/>
            <a:r>
              <a:rPr lang="en-US" sz="1200" dirty="0" smtClean="0"/>
              <a:t>BMCC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953250" y="2057400"/>
            <a:ext cx="9144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</a:p>
          <a:p>
            <a:pPr algn="ctr"/>
            <a:r>
              <a:rPr lang="en-US" sz="1200" dirty="0" smtClean="0"/>
              <a:t>Bronx</a:t>
            </a:r>
          </a:p>
          <a:p>
            <a:pPr algn="ctr"/>
            <a:r>
              <a:rPr lang="en-US" sz="1200" i="1" dirty="0"/>
              <a:t>Admitted</a:t>
            </a:r>
          </a:p>
          <a:p>
            <a:pPr algn="ctr"/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1743075" y="3259693"/>
            <a:ext cx="10668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Hunter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3259693"/>
            <a:ext cx="9906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</a:p>
          <a:p>
            <a:pPr algn="ctr"/>
            <a:r>
              <a:rPr lang="en-US" sz="1200" dirty="0" smtClean="0"/>
              <a:t>Baruch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95775" y="3259693"/>
            <a:ext cx="9144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</a:p>
          <a:p>
            <a:pPr algn="ctr"/>
            <a:r>
              <a:rPr lang="en-US" sz="1200" dirty="0" smtClean="0"/>
              <a:t>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500" y="4357211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Counts as admit  at:</a:t>
            </a:r>
            <a:endParaRPr lang="en-US" dirty="0"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0800" y="4800600"/>
            <a:ext cx="10668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</a:p>
          <a:p>
            <a:pPr algn="ctr"/>
            <a:r>
              <a:rPr lang="en-US" sz="1200" dirty="0" smtClean="0"/>
              <a:t>City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95725" y="4800600"/>
            <a:ext cx="9906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</a:p>
          <a:p>
            <a:pPr algn="ctr"/>
            <a:r>
              <a:rPr lang="en-US" sz="1200" dirty="0" smtClean="0"/>
              <a:t>Lehman</a:t>
            </a:r>
          </a:p>
          <a:p>
            <a:pPr algn="ctr"/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5143500" y="4800600"/>
            <a:ext cx="9144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</a:t>
            </a:r>
          </a:p>
          <a:p>
            <a:pPr algn="ctr"/>
            <a:r>
              <a:rPr lang="en-US" sz="1200" dirty="0" smtClean="0"/>
              <a:t>BMCC</a:t>
            </a:r>
          </a:p>
          <a:p>
            <a:pPr algn="ctr"/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2894647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Counts as applicant  at:</a:t>
            </a:r>
            <a:endParaRPr lang="en-US" dirty="0"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00675" y="3278743"/>
            <a:ext cx="9144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 Lehman</a:t>
            </a:r>
          </a:p>
          <a:p>
            <a:pPr algn="ctr"/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6543675" y="3278743"/>
            <a:ext cx="914400" cy="762000"/>
          </a:xfrm>
          <a:prstGeom prst="roundRect">
            <a:avLst/>
          </a:prstGeom>
          <a:solidFill>
            <a:srgbClr val="D1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</a:p>
          <a:p>
            <a:pPr algn="ctr"/>
            <a:r>
              <a:rPr lang="en-US" sz="1200" dirty="0" smtClean="0"/>
              <a:t>BMCC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984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 </a:t>
            </a:r>
            <a:r>
              <a:rPr lang="en-US" smtClean="0">
                <a:solidFill>
                  <a:schemeClr val="tx1"/>
                </a:solidFill>
              </a:rPr>
              <a:t>of college-level differences </a:t>
            </a:r>
            <a:r>
              <a:rPr lang="en-US" dirty="0" smtClean="0">
                <a:solidFill>
                  <a:schemeClr val="tx1"/>
                </a:solidFill>
              </a:rPr>
              <a:t>between MA/MA counting and counting all applicants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32601"/>
              </p:ext>
            </p:extLst>
          </p:nvPr>
        </p:nvGraphicFramePr>
        <p:xfrm>
          <a:off x="228600" y="1676400"/>
          <a:ext cx="861060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/>
                <a:gridCol w="1230086"/>
                <a:gridCol w="1366762"/>
                <a:gridCol w="1093410"/>
                <a:gridCol w="1230086"/>
                <a:gridCol w="1230086"/>
                <a:gridCol w="1230086"/>
              </a:tblGrid>
              <a:tr h="6567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Applicants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Admits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Admit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Enrolled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Yield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</a:tr>
              <a:tr h="562429">
                <a:tc rowSpan="2"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Highly Selective</a:t>
                      </a:r>
                      <a:r>
                        <a:rPr lang="en-US" sz="1400" baseline="0" dirty="0" smtClean="0"/>
                        <a:t> College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MA/MA</a:t>
                      </a:r>
                    </a:p>
                    <a:p>
                      <a:r>
                        <a:rPr lang="en-US" sz="1400" dirty="0" smtClean="0"/>
                        <a:t>method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30,758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9,140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29.7%</a:t>
                      </a:r>
                      <a:endParaRPr lang="en-US" sz="14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1,971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21.6%</a:t>
                      </a:r>
                      <a:endParaRPr lang="en-US" sz="14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</a:t>
                      </a:r>
                      <a:r>
                        <a:rPr lang="en-US" sz="1400" baseline="0" dirty="0" smtClean="0"/>
                        <a:t> all applicants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9,837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29.7%</a:t>
                      </a:r>
                      <a:endParaRPr lang="en-US" sz="14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1,971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20.0</a:t>
                      </a:r>
                      <a:endParaRPr lang="en-US" sz="14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endParaRPr lang="en-US" sz="1400" dirty="0" smtClean="0">
                        <a:latin typeface="+mn-lt"/>
                      </a:endParaRPr>
                    </a:p>
                    <a:p>
                      <a:r>
                        <a:rPr lang="en-US" sz="1400" dirty="0" smtClean="0">
                          <a:latin typeface="+mn-lt"/>
                        </a:rPr>
                        <a:t>Selective</a:t>
                      </a:r>
                      <a:r>
                        <a:rPr lang="en-US" sz="1400" baseline="0" dirty="0" smtClean="0">
                          <a:latin typeface="+mn-lt"/>
                        </a:rPr>
                        <a:t>  College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MA/MA</a:t>
                      </a:r>
                    </a:p>
                    <a:p>
                      <a:r>
                        <a:rPr lang="en-US" sz="1400" dirty="0" smtClean="0"/>
                        <a:t>method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19,032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effectLst/>
                        </a:rPr>
                        <a:t> 7,045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37.0%</a:t>
                      </a:r>
                      <a:endParaRPr lang="en-US" sz="14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 smtClean="0">
                          <a:effectLst/>
                        </a:rPr>
                        <a:t> 1,449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20.6%</a:t>
                      </a:r>
                      <a:endParaRPr lang="en-US" sz="14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62429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Count</a:t>
                      </a:r>
                      <a:r>
                        <a:rPr lang="en-US" sz="1400" b="0" baseline="0" dirty="0" smtClean="0">
                          <a:latin typeface="+mn-lt"/>
                        </a:rPr>
                        <a:t> all applicants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 22,130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 9,050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+mn-lt"/>
                        </a:rPr>
                        <a:t>40.9%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 1,449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latin typeface="+mn-lt"/>
                        </a:rPr>
                        <a:t>16.0%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571">
                <a:tc rowSpan="2"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Community College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MA/MA</a:t>
                      </a:r>
                    </a:p>
                    <a:p>
                      <a:r>
                        <a:rPr lang="en-US" sz="1400" dirty="0" smtClean="0"/>
                        <a:t>method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13,325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99.3</a:t>
                      </a:r>
                      <a:endParaRPr lang="en-US" sz="14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3,335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25.0%</a:t>
                      </a:r>
                      <a:endParaRPr lang="en-US" sz="14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</a:t>
                      </a:r>
                      <a:r>
                        <a:rPr lang="en-US" sz="1400" baseline="0" dirty="0" smtClean="0"/>
                        <a:t> all applicants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16,440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16,319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99.3</a:t>
                      </a:r>
                      <a:endParaRPr lang="en-US" sz="140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3,335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20.4%</a:t>
                      </a:r>
                      <a:endParaRPr lang="en-US" sz="1400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65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Applicant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30449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Missing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Reason for missing data: direct admits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Address by distributing unknown category in same proportion as known</a:t>
            </a:r>
          </a:p>
          <a:p>
            <a:pPr lvl="2"/>
            <a:r>
              <a:rPr lang="en-US" dirty="0" smtClean="0"/>
              <a:t>Common uses: high school type, especially for shared work with the DOE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u="sng" dirty="0" smtClean="0"/>
              <a:t>Missing data has changed over time</a:t>
            </a:r>
            <a:r>
              <a:rPr lang="en-US" dirty="0" smtClean="0"/>
              <a:t>, so be cautious in interpreting trends data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0587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UAPC </a:t>
            </a:r>
            <a:r>
              <a:rPr lang="en-US" dirty="0" smtClean="0">
                <a:latin typeface="+mn-lt"/>
              </a:rPr>
              <a:t>mixes data and code values in the same fields</a:t>
            </a:r>
            <a:endParaRPr lang="en-US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CAA</a:t>
            </a:r>
            <a:r>
              <a:rPr lang="en-US" dirty="0">
                <a:latin typeface="+mn-lt"/>
              </a:rPr>
              <a:t>: values above </a:t>
            </a:r>
            <a:r>
              <a:rPr lang="en-US" dirty="0" smtClean="0">
                <a:latin typeface="+mn-lt"/>
              </a:rPr>
              <a:t>20 </a:t>
            </a:r>
            <a:r>
              <a:rPr lang="en-US" dirty="0">
                <a:latin typeface="+mn-lt"/>
              </a:rPr>
              <a:t>are calculated averages, below </a:t>
            </a:r>
            <a:r>
              <a:rPr lang="en-US" dirty="0" smtClean="0">
                <a:latin typeface="+mn-lt"/>
              </a:rPr>
              <a:t>20 </a:t>
            </a:r>
            <a:r>
              <a:rPr lang="en-US" dirty="0">
                <a:latin typeface="+mn-lt"/>
              </a:rPr>
              <a:t>they represent codes (e.g., ’13’=‘UAPC has no high school records</a:t>
            </a:r>
            <a:r>
              <a:rPr lang="en-US" dirty="0" smtClean="0">
                <a:latin typeface="+mn-lt"/>
              </a:rPr>
              <a:t>’)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HS ETS: can indicate high school code designated by ETS, or UAPC-specific code such, “GED recipient”, or “graduate of high school in Jamaica”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r="66304" b="63586"/>
          <a:stretch/>
        </p:blipFill>
        <p:spPr bwMode="auto">
          <a:xfrm>
            <a:off x="5181600" y="18288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181600" y="3657600"/>
            <a:ext cx="3810000" cy="3048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Application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Individual student data: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CUNY </a:t>
            </a:r>
            <a:r>
              <a:rPr lang="en-US" dirty="0">
                <a:solidFill>
                  <a:schemeClr val="tx1"/>
                </a:solidFill>
              </a:rPr>
              <a:t>Admissions Reporting </a:t>
            </a:r>
            <a:r>
              <a:rPr lang="en-US" dirty="0" smtClean="0">
                <a:solidFill>
                  <a:schemeClr val="tx1"/>
                </a:solidFill>
              </a:rPr>
              <a:t>System (CARS)</a:t>
            </a:r>
          </a:p>
          <a:p>
            <a:pPr lvl="2"/>
            <a:r>
              <a:rPr lang="en-US" dirty="0" smtClean="0"/>
              <a:t>Live student application records available as processed by UAPC</a:t>
            </a:r>
          </a:p>
          <a:p>
            <a:r>
              <a:rPr lang="en-US" dirty="0" smtClean="0"/>
              <a:t>Aggregated reports: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OAS application activity reports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UAPC “phase reports”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9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(ETS)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Freshmen (CAS)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UAPC </a:t>
            </a:r>
            <a:r>
              <a:rPr lang="en-US" dirty="0">
                <a:solidFill>
                  <a:schemeClr val="tx1"/>
                </a:solidFill>
              </a:rPr>
              <a:t>uses the ETS code field for some different high-school related data, for example, to indicate that the applicant has a GED rather than a high-school diploma, or graduated from a foreign high </a:t>
            </a:r>
            <a:r>
              <a:rPr lang="en-US" dirty="0" smtClean="0">
                <a:solidFill>
                  <a:schemeClr val="tx1"/>
                </a:solidFill>
              </a:rPr>
              <a:t>school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UAPC </a:t>
            </a:r>
            <a:r>
              <a:rPr lang="en-US" dirty="0">
                <a:solidFill>
                  <a:schemeClr val="tx1"/>
                </a:solidFill>
              </a:rPr>
              <a:t>does not always uses the most current ETS codes, so we must refer to UAPC look-up tables, not official ETS code </a:t>
            </a:r>
            <a:r>
              <a:rPr lang="en-US" dirty="0" smtClean="0">
                <a:solidFill>
                  <a:schemeClr val="tx1"/>
                </a:solidFill>
              </a:rPr>
              <a:t>table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know of one case where UAPC associates the wrong ETS code with a large NYC high school (0784=Murray </a:t>
            </a:r>
            <a:r>
              <a:rPr lang="en-US" dirty="0" err="1">
                <a:solidFill>
                  <a:schemeClr val="tx1"/>
                </a:solidFill>
              </a:rPr>
              <a:t>Bergtraum</a:t>
            </a:r>
            <a:r>
              <a:rPr lang="en-US" dirty="0">
                <a:solidFill>
                  <a:schemeClr val="tx1"/>
                </a:solidFill>
              </a:rPr>
              <a:t>).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Transfers (ASTA)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Prior colleges identified by ETS codes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Idiosyncratic UAPC ETS codes that appends two digits for “area” to four-digit ETS code to code schools as CUNY, other public, or private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0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CUNY is developing an admissions system in CUNYFirst scheduled for </a:t>
            </a:r>
            <a:r>
              <a:rPr lang="en-US" dirty="0"/>
              <a:t>launch in September 2014 for the Fall 2015 cycle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presumably change data flow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Unclear if any new data fields will be available for freshmen</a:t>
            </a:r>
          </a:p>
          <a:p>
            <a:r>
              <a:rPr lang="en-US" dirty="0" smtClean="0"/>
              <a:t>It will be possible to UAPC to process multiple admissions decisions for transfer students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OIRA will need a counting methodology</a:t>
            </a:r>
          </a:p>
          <a:p>
            <a:r>
              <a:rPr lang="en-US" dirty="0" smtClean="0"/>
              <a:t>Graduate applicant data should be available centrally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4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Applicant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Freshman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Processed by University Application Processing Center (UAPC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collect through CAS (Central Application System) extract</a:t>
            </a:r>
          </a:p>
          <a:p>
            <a:r>
              <a:rPr lang="en-US" dirty="0" smtClean="0"/>
              <a:t>Transfer students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Processed by UAPC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collect through ASTA extract (Advanced Standing Transfer Admission)</a:t>
            </a:r>
          </a:p>
          <a:p>
            <a:r>
              <a:rPr lang="en-US" dirty="0" smtClean="0"/>
              <a:t>Graduate students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central application processing, no central data </a:t>
            </a:r>
            <a:r>
              <a:rPr lang="en-US" dirty="0" smtClean="0">
                <a:solidFill>
                  <a:schemeClr val="tx1"/>
                </a:solidFill>
              </a:rPr>
              <a:t>collection (so far, changing under CUNYFirst)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6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Reports: Admitted and Enrolled Student Profiles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14902" r="10357" b="7137"/>
          <a:stretch/>
        </p:blipFill>
        <p:spPr bwMode="auto">
          <a:xfrm>
            <a:off x="228601" y="1600200"/>
            <a:ext cx="4648200" cy="4532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13506" r="25834" b="10416"/>
          <a:stretch/>
        </p:blipFill>
        <p:spPr bwMode="auto">
          <a:xfrm>
            <a:off x="5029200" y="1614714"/>
            <a:ext cx="3860801" cy="487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5105400"/>
            <a:ext cx="3505200" cy="914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4800600"/>
            <a:ext cx="167640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CAS is the source of all pre-college academic data: HS, SAT scores, HS HPA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648200" y="5385376"/>
            <a:ext cx="457200" cy="24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4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Reports: Drill Down 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u="sng" dirty="0">
                <a:solidFill>
                  <a:srgbClr val="0070C0"/>
                </a:solidFill>
              </a:rPr>
              <a:t>http://owl.cuny.edu:7778/portal/page/portal/oira/Enrollment%20Management%20Reports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t="13095" r="10829" b="42433"/>
          <a:stretch/>
        </p:blipFill>
        <p:spPr bwMode="auto">
          <a:xfrm>
            <a:off x="420914" y="1868715"/>
            <a:ext cx="5018314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t="15030" r="7618" b="37649"/>
          <a:stretch/>
        </p:blipFill>
        <p:spPr bwMode="auto">
          <a:xfrm>
            <a:off x="4114800" y="3856648"/>
            <a:ext cx="4572000" cy="256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3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/>
              <a:t>Freshman applicant</a:t>
            </a:r>
            <a:r>
              <a:rPr lang="en-US" sz="2300" dirty="0"/>
              <a:t>s have not previously attended any college, university and/or proprietary school within or outside the United States since graduating from high school or secondary </a:t>
            </a:r>
            <a:r>
              <a:rPr lang="en-US" sz="2300" dirty="0" smtClean="0"/>
              <a:t>school.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Freshmen </a:t>
            </a:r>
            <a:r>
              <a:rPr lang="en-US" sz="2300" dirty="0">
                <a:solidFill>
                  <a:schemeClr val="tx1"/>
                </a:solidFill>
              </a:rPr>
              <a:t>apply to up to six CUNY colleges, in rank order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Each college sets its own admission standards</a:t>
            </a:r>
          </a:p>
          <a:p>
            <a:pPr lvl="2"/>
            <a:r>
              <a:rPr lang="en-US" sz="2300" dirty="0"/>
              <a:t>Applicants to senior colleges  also subject to University-wide proficiency standards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Applicants receive admission decisions for each college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Applicants are “allocated” to one college (highest eligible choice), allocated college schedules any necessary testing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CUNY counting methodology does not replicate this process </a:t>
            </a:r>
            <a:r>
              <a:rPr lang="en-US" sz="2300" dirty="0" smtClean="0">
                <a:solidFill>
                  <a:schemeClr val="tx1"/>
                </a:solidFill>
              </a:rPr>
              <a:t>exactly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Processed </a:t>
            </a:r>
            <a:r>
              <a:rPr lang="en-US" sz="2300" dirty="0">
                <a:solidFill>
                  <a:schemeClr val="tx1"/>
                </a:solidFill>
              </a:rPr>
              <a:t>in rolling phases</a:t>
            </a:r>
          </a:p>
          <a:p>
            <a:pPr lvl="1"/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b="1" dirty="0" smtClean="0"/>
              <a:t>Transfer applicant</a:t>
            </a:r>
            <a:r>
              <a:rPr lang="en-US" sz="2300" dirty="0" smtClean="0"/>
              <a:t>s </a:t>
            </a:r>
            <a:r>
              <a:rPr lang="en-US" sz="2300" dirty="0"/>
              <a:t>have attended any college, university and/or proprietary school since graduating from high school/secondary school. This applies whether or not </a:t>
            </a:r>
            <a:r>
              <a:rPr lang="en-US" sz="2300" dirty="0" smtClean="0"/>
              <a:t>they </a:t>
            </a:r>
            <a:r>
              <a:rPr lang="en-US" sz="2300" dirty="0"/>
              <a:t>are seeking transfer credit and/or changing a program of study.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Transfer students apply to up to four colleges, ranked</a:t>
            </a:r>
          </a:p>
          <a:p>
            <a:pPr lvl="2"/>
            <a:r>
              <a:rPr lang="en-US" sz="2300" dirty="0" smtClean="0"/>
              <a:t>Receive admission to only one (highest eligible)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Processed in rolling phases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7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1"/>
                </a:solidFill>
              </a:rPr>
              <a:t>Applicants to certificate programs: application </a:t>
            </a:r>
            <a:r>
              <a:rPr lang="en-US" sz="2400" dirty="0">
                <a:solidFill>
                  <a:schemeClr val="tx1"/>
                </a:solidFill>
              </a:rPr>
              <a:t>requirements vary by </a:t>
            </a:r>
            <a:r>
              <a:rPr lang="en-US" sz="2400" dirty="0" smtClean="0">
                <a:solidFill>
                  <a:schemeClr val="tx1"/>
                </a:solidFill>
              </a:rPr>
              <a:t>college</a:t>
            </a:r>
            <a:endParaRPr lang="en-US" sz="2400" dirty="0" smtClean="0"/>
          </a:p>
          <a:p>
            <a:r>
              <a:rPr lang="en-US" sz="2400" dirty="0" smtClean="0"/>
              <a:t>Applicants for a second degree complete the transfer admission application (must apply for a degree in a different subject/major than first degree)</a:t>
            </a:r>
          </a:p>
          <a:p>
            <a:r>
              <a:rPr lang="en-US" sz="2400" dirty="0" smtClean="0"/>
              <a:t>Re-admits: applicants who wish to re-enter a </a:t>
            </a:r>
            <a:r>
              <a:rPr lang="en-US" sz="2400" dirty="0"/>
              <a:t>CUNY college that </a:t>
            </a:r>
            <a:r>
              <a:rPr lang="en-US" sz="2400" dirty="0" smtClean="0"/>
              <a:t>they </a:t>
            </a:r>
            <a:r>
              <a:rPr lang="en-US" sz="2400" dirty="0"/>
              <a:t>have previously </a:t>
            </a:r>
            <a:r>
              <a:rPr lang="en-US" sz="2400" dirty="0" smtClean="0"/>
              <a:t>attended </a:t>
            </a:r>
            <a:r>
              <a:rPr lang="en-US" sz="2400" dirty="0"/>
              <a:t>must contact the Registrar’s Office at the college to request </a:t>
            </a:r>
            <a:r>
              <a:rPr lang="en-US" sz="2400" dirty="0" smtClean="0"/>
              <a:t>readmission (they do </a:t>
            </a:r>
            <a:r>
              <a:rPr lang="en-US" sz="2400" dirty="0"/>
              <a:t>not </a:t>
            </a:r>
            <a:r>
              <a:rPr lang="en-US" sz="2400" dirty="0" smtClean="0"/>
              <a:t>complete a </a:t>
            </a:r>
            <a:r>
              <a:rPr lang="en-US" sz="2400" dirty="0"/>
              <a:t>Transfer </a:t>
            </a:r>
            <a:r>
              <a:rPr lang="en-US" sz="2400" dirty="0" smtClean="0"/>
              <a:t>Application).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Students generally have a one-semester grace period of non-attendance before </a:t>
            </a:r>
            <a:r>
              <a:rPr lang="en-US" sz="1900" smtClean="0">
                <a:solidFill>
                  <a:schemeClr val="tx1"/>
                </a:solidFill>
              </a:rPr>
              <a:t>they are </a:t>
            </a:r>
            <a:r>
              <a:rPr lang="en-US" sz="1900" dirty="0" smtClean="0">
                <a:solidFill>
                  <a:schemeClr val="tx1"/>
                </a:solidFill>
              </a:rPr>
              <a:t>required to request re-admission.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Available for IR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Freshmen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useful fields in IRDB, more in .SAV files, more in raw files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IRDB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CAS Limited Facts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Application information on </a:t>
            </a:r>
            <a:r>
              <a:rPr lang="en-US" i="1" dirty="0" smtClean="0">
                <a:solidFill>
                  <a:schemeClr val="tx1"/>
                </a:solidFill>
              </a:rPr>
              <a:t>enrolled</a:t>
            </a:r>
            <a:r>
              <a:rPr lang="en-US" dirty="0" smtClean="0">
                <a:solidFill>
                  <a:schemeClr val="tx1"/>
                </a:solidFill>
              </a:rPr>
              <a:t> freshmen by term of admission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Fall and spring entrants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In History Facts business area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CAS app </a:t>
            </a:r>
            <a:r>
              <a:rPr lang="en-US" dirty="0" err="1" smtClean="0">
                <a:solidFill>
                  <a:schemeClr val="tx1"/>
                </a:solidFill>
              </a:rPr>
              <a:t>adm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enr</a:t>
            </a:r>
            <a:endParaRPr lang="en-US" dirty="0">
              <a:solidFill>
                <a:schemeClr val="tx1"/>
              </a:solidFill>
            </a:endParaRP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Data on applicants, admitted students, enrolled students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Fall entrants only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In Discoverer, within  Special Business Area</a:t>
            </a:r>
          </a:p>
          <a:p>
            <a:r>
              <a:rPr lang="en-US" dirty="0" smtClean="0"/>
              <a:t>Transfers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application data in IRDB, only .SAV files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History Dim has prior college ETS (no lookup table), no other information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1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00400" y="1600200"/>
            <a:ext cx="3048000" cy="4038600"/>
          </a:xfrm>
        </p:spPr>
        <p:txBody>
          <a:bodyPr>
            <a:normAutofit fontScale="92500"/>
          </a:bodyPr>
          <a:lstStyle/>
          <a:p>
            <a:pPr marL="274320" lvl="1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CAS APP ADM ENR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Enrollment analyst requests </a:t>
            </a:r>
            <a:r>
              <a:rPr lang="en-US" sz="1600" dirty="0" smtClean="0"/>
              <a:t>long CAS </a:t>
            </a:r>
            <a:r>
              <a:rPr lang="en-US" sz="1600" dirty="0" smtClean="0">
                <a:solidFill>
                  <a:schemeClr val="tx1"/>
                </a:solidFill>
              </a:rPr>
              <a:t>extract from UAPC at start of term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Analyst processes binary files, reads in selection of available data, adds data labels, transforms into .SAV file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Analyst combines CAS files with  SHOW files in SPSS, applies multiple application/ multiple admission counting rule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Analyst loads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72200" y="1552575"/>
            <a:ext cx="2819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 smtClean="0"/>
              <a:t>ASTA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 Enrollment analyst requests extracts from UAPC in summer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 Analyst reads in selection of available data, adds data labels, transforms into .SAV file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400" dirty="0" smtClean="0"/>
              <a:t> Create ASTA-SHOW </a:t>
            </a:r>
            <a:r>
              <a:rPr lang="en-US" sz="1400" dirty="0"/>
              <a:t>match .SAV files for colleges</a:t>
            </a:r>
          </a:p>
          <a:p>
            <a:pPr marL="114300" indent="-114300">
              <a:buFont typeface="+mj-lt"/>
              <a:buAutoNum type="arabicPeriod"/>
            </a:pPr>
            <a:endParaRPr lang="en-US" sz="15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80975" y="1524000"/>
            <a:ext cx="30480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/>
              <a:buNone/>
            </a:pPr>
            <a:r>
              <a:rPr lang="en-US" sz="1500" b="1" dirty="0" smtClean="0">
                <a:solidFill>
                  <a:schemeClr val="tx1"/>
                </a:solidFill>
              </a:rPr>
              <a:t>Basic CAS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/>
              <a:t> Enrollment analyst requests CAS short extract from UAPC in summer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/>
              <a:t> Analyst reads in selection of available data, adds data labels, transforms into .SAV file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 Analyst loads CAS limited data on enrolled students to the IRDB after History Facts is updated for the term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1600" dirty="0" smtClean="0"/>
              <a:t> Create CAS-SHOW match .SAV files for colleges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0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 App Adm Enr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6F80-6904-4D5E-B9ED-0F176611D6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Duplicated and unduplicated tables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application/ multiple admission counting </a:t>
            </a:r>
            <a:r>
              <a:rPr lang="en-US" dirty="0" smtClean="0">
                <a:solidFill>
                  <a:schemeClr val="tx1"/>
                </a:solidFill>
              </a:rPr>
              <a:t>methodology</a:t>
            </a:r>
          </a:p>
          <a:p>
            <a:r>
              <a:rPr lang="en-US" dirty="0" smtClean="0"/>
              <a:t>Applicant, admitted, and enrolled flags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Admit college requirements flag vs. admit unconditional flag</a:t>
            </a:r>
          </a:p>
          <a:p>
            <a:pPr lvl="2"/>
            <a:r>
              <a:rPr lang="en-US" dirty="0" smtClean="0"/>
              <a:t>Reflects admission under colleges standards vs. university-wide proficiency policy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Only relevant at senior colleges/baccalaureate programs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CUNY no longer offers conditional admissions, so count only students with “Admit unconditional flag” as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4423</TotalTime>
  <Words>1741</Words>
  <Application>Microsoft Office PowerPoint</Application>
  <PresentationFormat>On-screen Show (4:3)</PresentationFormat>
  <Paragraphs>287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CUNY Application and New Student Data</vt:lpstr>
      <vt:lpstr>Sources of Applicant Data</vt:lpstr>
      <vt:lpstr>Example Reports: Admitted and Enrolled Student Profiles</vt:lpstr>
      <vt:lpstr>Example Reports: Drill Down Tables</vt:lpstr>
      <vt:lpstr>Application Process</vt:lpstr>
      <vt:lpstr>Special Cases</vt:lpstr>
      <vt:lpstr>Data Available for IR Use</vt:lpstr>
      <vt:lpstr>Data Processing</vt:lpstr>
      <vt:lpstr>CAS App Adm Enr Details</vt:lpstr>
      <vt:lpstr>Multiple Application/Multiple Admission Counting Methodology</vt:lpstr>
      <vt:lpstr>MA/MA Counting Method</vt:lpstr>
      <vt:lpstr>MA/MA Counting Method</vt:lpstr>
      <vt:lpstr>Example of college-level differences between MA/MA counting and counting all applicants</vt:lpstr>
      <vt:lpstr>Limitations of Applicant Data</vt:lpstr>
      <vt:lpstr>Other Sources of Application Data</vt:lpstr>
      <vt:lpstr>School (ETS) Codes</vt:lpstr>
      <vt:lpstr>Plans for the future</vt:lpstr>
    </vt:vector>
  </TitlesOfParts>
  <Company>The City University of New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the OAA Working Group on Developmental Education</dc:title>
  <dc:creator>user</dc:creator>
  <cp:lastModifiedBy>cunycis</cp:lastModifiedBy>
  <cp:revision>465</cp:revision>
  <cp:lastPrinted>2013-03-19T18:33:40Z</cp:lastPrinted>
  <dcterms:created xsi:type="dcterms:W3CDTF">2011-09-06T08:22:51Z</dcterms:created>
  <dcterms:modified xsi:type="dcterms:W3CDTF">2013-05-07T21:16:40Z</dcterms:modified>
</cp:coreProperties>
</file>