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6" r:id="rId3"/>
    <p:sldId id="257" r:id="rId4"/>
    <p:sldId id="258" r:id="rId5"/>
    <p:sldId id="259" r:id="rId6"/>
    <p:sldId id="260" r:id="rId7"/>
    <p:sldId id="261"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76870" autoAdjust="0"/>
  </p:normalViewPr>
  <p:slideViewPr>
    <p:cSldViewPr snapToGrid="0">
      <p:cViewPr varScale="1">
        <p:scale>
          <a:sx n="89" d="100"/>
          <a:sy n="89" d="100"/>
        </p:scale>
        <p:origin x="1524"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Total Students Participating in Credit for Prior Learning - 2015</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Sheet1!$J$6:$M$6</c:f>
              <c:strCache>
                <c:ptCount val="4"/>
                <c:pt idx="0">
                  <c:v>ADVANCED P</c:v>
                </c:pt>
                <c:pt idx="1">
                  <c:v>COLLEGE LE</c:v>
                </c:pt>
                <c:pt idx="2">
                  <c:v>DSST EXAMS</c:v>
                </c:pt>
                <c:pt idx="3">
                  <c:v>PLA Course</c:v>
                </c:pt>
              </c:strCache>
            </c:strRef>
          </c:cat>
          <c:val>
            <c:numRef>
              <c:f>Sheet1!$J$7:$M$7</c:f>
              <c:numCache>
                <c:formatCode>General</c:formatCode>
                <c:ptCount val="4"/>
                <c:pt idx="0">
                  <c:v>16</c:v>
                </c:pt>
                <c:pt idx="1">
                  <c:v>146</c:v>
                </c:pt>
                <c:pt idx="2">
                  <c:v>1</c:v>
                </c:pt>
                <c:pt idx="3">
                  <c:v>38</c:v>
                </c:pt>
              </c:numCache>
            </c:numRef>
          </c:val>
        </c:ser>
        <c:dLbls>
          <c:showLegendKey val="0"/>
          <c:showVal val="0"/>
          <c:showCatName val="0"/>
          <c:showSerName val="0"/>
          <c:showPercent val="0"/>
          <c:showBubbleSize val="0"/>
        </c:dLbls>
        <c:gapWidth val="97"/>
        <c:overlap val="-27"/>
        <c:axId val="166401168"/>
        <c:axId val="166402288"/>
      </c:barChart>
      <c:catAx>
        <c:axId val="16640116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Credit for Prior Learning Type</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6402288"/>
        <c:crosses val="autoZero"/>
        <c:auto val="1"/>
        <c:lblAlgn val="ctr"/>
        <c:lblOffset val="100"/>
        <c:noMultiLvlLbl val="0"/>
      </c:catAx>
      <c:valAx>
        <c:axId val="166402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Total Students Participating</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6401168"/>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E6FDD-67BF-4FA3-A452-66E74D080130}" type="datetimeFigureOut">
              <a:rPr lang="en-US" smtClean="0"/>
              <a:t>3/25/2016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2C0FB-066F-48E5-AB44-3011B7A9716C}" type="slidenum">
              <a:rPr lang="en-US" smtClean="0"/>
              <a:t>‹#›</a:t>
            </a:fld>
            <a:endParaRPr lang="en-US"/>
          </a:p>
        </p:txBody>
      </p:sp>
    </p:spTree>
    <p:extLst>
      <p:ext uri="{BB962C8B-B14F-4D97-AF65-F5344CB8AC3E}">
        <p14:creationId xmlns:p14="http://schemas.microsoft.com/office/powerpoint/2010/main" val="3725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general</a:t>
            </a:r>
            <a:r>
              <a:rPr lang="en-US" baseline="0" dirty="0" smtClean="0"/>
              <a:t> education director has been leading the college in implementing a PLA – Prior Learning Assessment – course and credit accrual protocol. The PLA course proper was first offered in Fall 2014.</a:t>
            </a:r>
          </a:p>
          <a:p>
            <a:r>
              <a:rPr lang="en-US" baseline="0" dirty="0" smtClean="0"/>
              <a:t>In working towards that end, she’s become interested in what may set the students who take advantage of these opportunities apart from their peers – if there are student characteristics at play – and how they are doing. </a:t>
            </a:r>
          </a:p>
          <a:p>
            <a:r>
              <a:rPr lang="en-US" baseline="0" dirty="0" smtClean="0"/>
              <a:t>So we brought Evgeniya on-board to work with me to do some analysis on this variable</a:t>
            </a:r>
          </a:p>
          <a:p>
            <a:r>
              <a:rPr lang="en-US" dirty="0" smtClean="0"/>
              <a:t>The question for us was </a:t>
            </a:r>
          </a:p>
          <a:p>
            <a:r>
              <a:rPr lang="en-US" dirty="0" smtClean="0"/>
              <a:t>“Are PLA student doing better</a:t>
            </a:r>
            <a:r>
              <a:rPr lang="en-US" baseline="0" dirty="0" smtClean="0"/>
              <a:t> or worse than the rest of the population?” – the very get down it type of question we often get from folks</a:t>
            </a:r>
          </a:p>
          <a:p>
            <a:endParaRPr lang="en-US" dirty="0" smtClean="0"/>
          </a:p>
          <a:p>
            <a:r>
              <a:rPr lang="en-US" dirty="0" smtClean="0"/>
              <a:t>In</a:t>
            </a:r>
            <a:r>
              <a:rPr lang="en-US" baseline="0" dirty="0" smtClean="0"/>
              <a:t> thinking of this question, felt inspired to try to make this a propensity score matching project – to see if the PLC earning students were in fact different than the rest of the population. However, we have a big problem in employing this methodology, which we will discuss when we get to questions. </a:t>
            </a:r>
            <a:endParaRPr lang="en-US" dirty="0" smtClean="0"/>
          </a:p>
        </p:txBody>
      </p:sp>
      <p:sp>
        <p:nvSpPr>
          <p:cNvPr id="4" name="Slide Number Placeholder 3"/>
          <p:cNvSpPr>
            <a:spLocks noGrp="1"/>
          </p:cNvSpPr>
          <p:nvPr>
            <p:ph type="sldNum" sz="quarter" idx="10"/>
          </p:nvPr>
        </p:nvSpPr>
        <p:spPr/>
        <p:txBody>
          <a:bodyPr/>
          <a:lstStyle/>
          <a:p>
            <a:fld id="{0972C0FB-066F-48E5-AB44-3011B7A9716C}" type="slidenum">
              <a:rPr lang="en-US" smtClean="0"/>
              <a:t>1</a:t>
            </a:fld>
            <a:endParaRPr lang="en-US"/>
          </a:p>
        </p:txBody>
      </p:sp>
    </p:spTree>
    <p:extLst>
      <p:ext uri="{BB962C8B-B14F-4D97-AF65-F5344CB8AC3E}">
        <p14:creationId xmlns:p14="http://schemas.microsoft.com/office/powerpoint/2010/main" val="58044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know,</a:t>
            </a:r>
            <a:r>
              <a:rPr lang="en-US" baseline="0" dirty="0" smtClean="0"/>
              <a:t> the SPS bachelor’s students are all transfer degree completers, they come with an average of 60 transfer in credits, and largely enroll part time in their studies. </a:t>
            </a:r>
          </a:p>
          <a:p>
            <a:r>
              <a:rPr lang="en-US" baseline="0" dirty="0" smtClean="0"/>
              <a:t>Here is a breakdown of the prior learning credit types and the number of students who have taken them (heads in type). </a:t>
            </a:r>
          </a:p>
          <a:p>
            <a:r>
              <a:rPr lang="en-US" baseline="0" dirty="0" smtClean="0"/>
              <a:t>We have a population of 195, dispersed over all cohorts starting in 2006</a:t>
            </a:r>
          </a:p>
          <a:p>
            <a:r>
              <a:rPr lang="en-US" baseline="0" dirty="0" smtClean="0"/>
              <a:t>Over 100 of these students have graduated to date, which will be shown in a few slides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2</a:t>
            </a:fld>
            <a:endParaRPr lang="en-US"/>
          </a:p>
        </p:txBody>
      </p:sp>
    </p:spTree>
    <p:extLst>
      <p:ext uri="{BB962C8B-B14F-4D97-AF65-F5344CB8AC3E}">
        <p14:creationId xmlns:p14="http://schemas.microsoft.com/office/powerpoint/2010/main" val="4275601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Because</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we are looking at students since the start of BA programming in 2006, this results in </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distribution over</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19 cohorts (Fall 2006 up to Fall 2015). </a:t>
            </a:r>
          </a:p>
          <a:p>
            <a:pPr marL="0" marR="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Although this plot shows the breakdown by sex, it also shows that we are dealing with very few PLA students per cohort, therefore, we are limited in terms of statistical analyses and inferences,</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particularly in terms of comparing to their cohort-mates only.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We address the cohort-based</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question in following slides.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What is interesting in the plot is that for cohorts from fall 2010 to spring 2011 there are more male PLA students than females, which is uncommon for our general population</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which is female skewed, at 60-70%</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3</a:t>
            </a:fld>
            <a:endParaRPr lang="en-US"/>
          </a:p>
        </p:txBody>
      </p:sp>
    </p:spTree>
    <p:extLst>
      <p:ext uri="{BB962C8B-B14F-4D97-AF65-F5344CB8AC3E}">
        <p14:creationId xmlns:p14="http://schemas.microsoft.com/office/powerpoint/2010/main" val="3313248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Plot shows that students become more persistent.  About 70% of PLA students that entered the program have successfully graduated. As you can see in the plot, students who</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started in the past few years, are less likely to have graduated.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This is expected as our students enroll majority part-time,</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and time-to-degree reflects this.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If one were to narrowly just glance at the within group graduation rate, the PLA students do appear to graduate at significantly higher rates, well over 60% for most older cohorts, when the graduation rates broadly have maxed in the 40s – but of course, this is just the superficial conclusion.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4</a:t>
            </a:fld>
            <a:endParaRPr lang="en-US"/>
          </a:p>
        </p:txBody>
      </p:sp>
    </p:spTree>
    <p:extLst>
      <p:ext uri="{BB962C8B-B14F-4D97-AF65-F5344CB8AC3E}">
        <p14:creationId xmlns:p14="http://schemas.microsoft.com/office/powerpoint/2010/main" val="4293651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Based on our analysis, the majority of the</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i="1" baseline="0" dirty="0" smtClean="0">
                <a:effectLst/>
                <a:latin typeface="Calibri" panose="020F0502020204030204" pitchFamily="34" charset="0"/>
                <a:ea typeface="Calibri" panose="020F0502020204030204" pitchFamily="34" charset="0"/>
                <a:cs typeface="Times New Roman" panose="02020603050405020304" pitchFamily="18" charset="0"/>
              </a:rPr>
              <a:t>Not Graduated</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students are in progress and haven’t dropped the program – even in some of those much older cohorts.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These are the types of characteristics that have us questioning</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the student-based variables, such as incoming academic standing and factors such as motivation or professional experience.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5</a:t>
            </a:fld>
            <a:endParaRPr lang="en-US"/>
          </a:p>
        </p:txBody>
      </p:sp>
    </p:spTree>
    <p:extLst>
      <p:ext uri="{BB962C8B-B14F-4D97-AF65-F5344CB8AC3E}">
        <p14:creationId xmlns:p14="http://schemas.microsoft.com/office/powerpoint/2010/main" val="384097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As I emphasize about our</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students, they are a transfer population. And they are coming in with credits ranging from 24-90 applied to their program of choice (we also know that some of these student are coming to us with degrees, but this knowledge is limited)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Inspired by the methodology that the Office of Policy Research used in analyzing Transfer students at CUNY – we decided to look at student success measurement from a Transfer credits as the start line rather than the given cohort date.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This is how we analyzed the data by the number of credits –is the breakdown by number of transfer credits. The majority of students is coming with 60-69 credits, and the distributions for PLA and non-PLA students are the same.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One of the things that we struggled</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with is making the transfer credits groupings meaningful in terms of setting the cuts, but also something that reflects this part-time trend once they are matriculated.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6</a:t>
            </a:fld>
            <a:endParaRPr lang="en-US"/>
          </a:p>
        </p:txBody>
      </p:sp>
    </p:spTree>
    <p:extLst>
      <p:ext uri="{BB962C8B-B14F-4D97-AF65-F5344CB8AC3E}">
        <p14:creationId xmlns:p14="http://schemas.microsoft.com/office/powerpoint/2010/main" val="1349344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far the main thing we have looked at is the time to degree (by</a:t>
            </a:r>
            <a:r>
              <a:rPr lang="en-US" sz="1200" kern="1200" baseline="0" dirty="0" smtClean="0">
                <a:solidFill>
                  <a:schemeClr val="tx1"/>
                </a:solidFill>
                <a:effectLst/>
                <a:latin typeface="+mn-lt"/>
                <a:ea typeface="+mn-ea"/>
                <a:cs typeface="+mn-cs"/>
              </a:rPr>
              <a:t> count of terms) by entering transfer credits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Looking at the plots horizontally you,</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upper row is PLA, and the bottom row 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non-PLA. </a:t>
            </a:r>
          </a:p>
          <a:p>
            <a:r>
              <a:rPr lang="en-US" sz="1200" kern="1200" dirty="0" smtClean="0">
                <a:solidFill>
                  <a:schemeClr val="tx1"/>
                </a:solidFill>
                <a:effectLst/>
                <a:latin typeface="+mn-lt"/>
                <a:ea typeface="+mn-ea"/>
                <a:cs typeface="+mn-cs"/>
              </a:rPr>
              <a:t>For both PLA and NON-PLA there is an effect of number of transfer credits: the more credits the students come with, the faster they graduate (this is why there are trend lines with the negative slope for all 4 plots). </a:t>
            </a:r>
          </a:p>
          <a:p>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is one of those intuitive conclusions, but still worth noting – specially as we look to move forward with the analysis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can also compare these plots vertically: the left column is full-time students’ data, the right column is part-time students’ data, comparing between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PLA and NON-PLA. </a:t>
            </a:r>
          </a:p>
          <a:p>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is one of the issues we come against time and again. Only a very small proportion of our students enroll full-time all the time. Generally students fluctuate in status. </a:t>
            </a:r>
          </a:p>
          <a:p>
            <a:r>
              <a:rPr lang="en-US" sz="1200" kern="1200" baseline="0" dirty="0" smtClean="0">
                <a:solidFill>
                  <a:schemeClr val="tx1"/>
                </a:solidFill>
                <a:effectLst/>
                <a:latin typeface="+mn-lt"/>
                <a:ea typeface="+mn-ea"/>
                <a:cs typeface="+mn-cs"/>
              </a:rPr>
              <a:t>For this purpose we operationalized “Full-Time” as enrolling 75% of the time as full-time.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that the number of full-time students is several times smaller than part-time students, therefore, we need to be cautious when we are making inferences, because there is a chance of random variability for part-time students. </a:t>
            </a:r>
          </a:p>
          <a:p>
            <a:r>
              <a:rPr lang="en-US" sz="1200" kern="1200" dirty="0" smtClean="0">
                <a:solidFill>
                  <a:schemeClr val="tx1"/>
                </a:solidFill>
                <a:effectLst/>
                <a:latin typeface="+mn-lt"/>
                <a:ea typeface="+mn-ea"/>
                <a:cs typeface="+mn-cs"/>
              </a:rPr>
              <a:t>There is an effect of PT versus FT for both PLA and non-PLA students: it takes more terms for part-time students to graduate – again, intuitive,</a:t>
            </a:r>
            <a:r>
              <a:rPr lang="en-US" sz="1200" kern="1200" baseline="0" dirty="0" smtClean="0">
                <a:solidFill>
                  <a:schemeClr val="tx1"/>
                </a:solidFill>
                <a:effectLst/>
                <a:latin typeface="+mn-lt"/>
                <a:ea typeface="+mn-ea"/>
                <a:cs typeface="+mn-cs"/>
              </a:rPr>
              <a:t> but important given our population, completers who are likely working full-time as well</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Finally, we can compare these plots across PLA and NON-PLA groups within full-time and part-time separately (by columns). Because the scale of all these plots is the same (0 to 12), we can compare these plots non-statistically (eyeballing). </a:t>
            </a:r>
          </a:p>
          <a:p>
            <a:r>
              <a:rPr lang="en-US" sz="1200" kern="1200" dirty="0" smtClean="0">
                <a:solidFill>
                  <a:schemeClr val="tx1"/>
                </a:solidFill>
                <a:effectLst/>
                <a:latin typeface="+mn-lt"/>
                <a:ea typeface="+mn-ea"/>
                <a:cs typeface="+mn-cs"/>
              </a:rPr>
              <a:t>Left column, again, superficially</a:t>
            </a:r>
            <a:r>
              <a:rPr lang="en-US" sz="1200" b="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it takes less time on average to graduate for full-time PLA versus full-time non-PLA</a:t>
            </a:r>
            <a:r>
              <a:rPr lang="en-US" sz="1200" b="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BUT </a:t>
            </a:r>
            <a:r>
              <a:rPr lang="en-US" sz="1200" kern="1200" dirty="0" smtClean="0">
                <a:solidFill>
                  <a:schemeClr val="tx1"/>
                </a:solidFill>
                <a:effectLst/>
                <a:latin typeface="+mn-lt"/>
                <a:ea typeface="+mn-ea"/>
                <a:cs typeface="+mn-cs"/>
              </a:rPr>
              <a:t>the sample size for PLA group is </a:t>
            </a:r>
            <a:r>
              <a:rPr lang="en-US" sz="1200" b="1" kern="1200" dirty="0" smtClean="0">
                <a:solidFill>
                  <a:schemeClr val="tx1"/>
                </a:solidFill>
                <a:effectLst/>
                <a:latin typeface="+mn-lt"/>
                <a:ea typeface="+mn-ea"/>
                <a:cs typeface="+mn-cs"/>
              </a:rPr>
              <a:t>extremely small</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make valid inferences, we need to employ more advanced methods (propensity scores analysis with matching by background covariates). Here we can only talk about general trend. </a:t>
            </a:r>
          </a:p>
          <a:p>
            <a:r>
              <a:rPr lang="en-US" sz="1200" kern="1200" dirty="0" smtClean="0">
                <a:solidFill>
                  <a:schemeClr val="tx1"/>
                </a:solidFill>
                <a:effectLst/>
                <a:latin typeface="+mn-lt"/>
                <a:ea typeface="+mn-ea"/>
                <a:cs typeface="+mn-cs"/>
              </a:rPr>
              <a:t>Right column, at first glance,</a:t>
            </a:r>
            <a:r>
              <a:rPr lang="en-US" sz="1200" kern="1200" baseline="0" dirty="0" smtClean="0">
                <a:solidFill>
                  <a:schemeClr val="tx1"/>
                </a:solidFill>
                <a:effectLst/>
                <a:latin typeface="+mn-lt"/>
                <a:ea typeface="+mn-ea"/>
                <a:cs typeface="+mn-cs"/>
              </a:rPr>
              <a:t> we see </a:t>
            </a:r>
            <a:r>
              <a:rPr lang="en-US" sz="1200" kern="1200" dirty="0" smtClean="0">
                <a:solidFill>
                  <a:schemeClr val="tx1"/>
                </a:solidFill>
                <a:effectLst/>
                <a:latin typeface="+mn-lt"/>
                <a:ea typeface="+mn-ea"/>
                <a:cs typeface="+mn-cs"/>
              </a:rPr>
              <a:t>it takes more time on average for NON-PLA students to graduate compared to PLA students. </a:t>
            </a:r>
          </a:p>
          <a:p>
            <a:r>
              <a:rPr lang="en-US" sz="1200" kern="1200" dirty="0" smtClean="0">
                <a:solidFill>
                  <a:schemeClr val="tx1"/>
                </a:solidFill>
                <a:effectLst/>
                <a:latin typeface="+mn-lt"/>
                <a:ea typeface="+mn-ea"/>
                <a:cs typeface="+mn-cs"/>
              </a:rPr>
              <a:t>In our</a:t>
            </a:r>
            <a:r>
              <a:rPr lang="en-US" sz="1200" kern="1200" baseline="0" dirty="0" smtClean="0">
                <a:solidFill>
                  <a:schemeClr val="tx1"/>
                </a:solidFill>
                <a:effectLst/>
                <a:latin typeface="+mn-lt"/>
                <a:ea typeface="+mn-ea"/>
                <a:cs typeface="+mn-cs"/>
              </a:rPr>
              <a:t> discussion we want to ask about aiming for a more rigorous conclusion, beyond the superficial ones given the data</a:t>
            </a:r>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7</a:t>
            </a:fld>
            <a:endParaRPr lang="en-US"/>
          </a:p>
        </p:txBody>
      </p:sp>
    </p:spTree>
    <p:extLst>
      <p:ext uri="{BB962C8B-B14F-4D97-AF65-F5344CB8AC3E}">
        <p14:creationId xmlns:p14="http://schemas.microsoft.com/office/powerpoint/2010/main" val="2775861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Given the size</a:t>
            </a:r>
            <a:r>
              <a:rPr lang="en-US" sz="1200" kern="1200" baseline="0" dirty="0" smtClean="0">
                <a:solidFill>
                  <a:schemeClr val="tx1"/>
                </a:solidFill>
                <a:effectLst/>
                <a:latin typeface="+mn-lt"/>
                <a:ea typeface="+mn-ea"/>
                <a:cs typeface="+mn-cs"/>
              </a:rPr>
              <a:t> of the population, we are inclined to conduct Propensity Score Matching, to see if these students are indeed different than their peers – but we have some very serious data limitations.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Because we conduct a lot of direct admissions, pre-</a:t>
            </a:r>
            <a:r>
              <a:rPr lang="en-US" sz="1200" kern="1200" baseline="0" dirty="0" err="1" smtClean="0">
                <a:solidFill>
                  <a:schemeClr val="tx1"/>
                </a:solidFill>
                <a:effectLst/>
                <a:latin typeface="+mn-lt"/>
                <a:ea typeface="+mn-ea"/>
                <a:cs typeface="+mn-cs"/>
              </a:rPr>
              <a:t>CUNYFirst</a:t>
            </a:r>
            <a:r>
              <a:rPr lang="en-US" sz="1200" kern="1200" baseline="0" dirty="0" smtClean="0">
                <a:solidFill>
                  <a:schemeClr val="tx1"/>
                </a:solidFill>
                <a:effectLst/>
                <a:latin typeface="+mn-lt"/>
                <a:ea typeface="+mn-ea"/>
                <a:cs typeface="+mn-cs"/>
              </a:rPr>
              <a:t>, the majority of applicant data was not getting into the UAPC system, which made our ASTA files overwhelmingly deficient – anything we wanted to know about our incoming students we would have to find in paper files – and we have for one project gone to these files and conducted data </a:t>
            </a:r>
            <a:r>
              <a:rPr lang="en-US" sz="1200" kern="1200" baseline="0" dirty="0" smtClean="0">
                <a:solidFill>
                  <a:schemeClr val="tx1"/>
                </a:solidFill>
                <a:effectLst/>
                <a:latin typeface="+mn-lt"/>
                <a:ea typeface="+mn-ea"/>
                <a:cs typeface="+mn-cs"/>
              </a:rPr>
              <a:t>entry. </a:t>
            </a: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But now we are looking at up to 19 cohorts, and a total population of thousands(?) with missing records, regarding their incoming GPA, number of schools attended, credits attempted prior, etc</a:t>
            </a:r>
            <a:r>
              <a:rPr lang="en-US"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are we missing something we don’t know</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if we were to go paper route the GPA calculation would not be same as UAPC (right?)</a:t>
            </a:r>
            <a:endParaRPr lang="en-US" sz="1200" kern="1200" baseline="0" dirty="0" smtClean="0">
              <a:solidFill>
                <a:schemeClr val="tx1"/>
              </a:solidFill>
              <a:effectLst/>
              <a:latin typeface="+mn-lt"/>
              <a:ea typeface="+mn-ea"/>
              <a:cs typeface="+mn-cs"/>
            </a:endParaRPr>
          </a:p>
          <a:p>
            <a:r>
              <a:rPr lang="en-US" smtClean="0"/>
              <a:t>Our </a:t>
            </a:r>
            <a:r>
              <a:rPr lang="en-US" dirty="0" smtClean="0"/>
              <a:t>IT folks</a:t>
            </a:r>
            <a:r>
              <a:rPr lang="en-US" baseline="0" dirty="0" smtClean="0"/>
              <a:t> knew where to find the data in SIMS, but do not know about </a:t>
            </a:r>
            <a:r>
              <a:rPr lang="en-US" baseline="0" dirty="0" err="1" smtClean="0"/>
              <a:t>CUNYFirst</a:t>
            </a:r>
            <a:r>
              <a:rPr lang="en-US" baseline="0" dirty="0" smtClean="0"/>
              <a:t>, and there seem to be instances where the conversion places past credits in one area, but are not currently entered into the same (?) – there is a good chance that the data is incomplete as we have it, because we do not know how to get at the more recent exam-based credits</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72C0FB-066F-48E5-AB44-3011B7A9716C}" type="slidenum">
              <a:rPr lang="en-US" smtClean="0"/>
              <a:t>8</a:t>
            </a:fld>
            <a:endParaRPr lang="en-US"/>
          </a:p>
        </p:txBody>
      </p:sp>
    </p:spTree>
    <p:extLst>
      <p:ext uri="{BB962C8B-B14F-4D97-AF65-F5344CB8AC3E}">
        <p14:creationId xmlns:p14="http://schemas.microsoft.com/office/powerpoint/2010/main" val="427704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2F2A4EE-97AA-43EA-9F31-7E3F95AE7F3F}" type="datetimeFigureOut">
              <a:rPr lang="en-US" smtClean="0"/>
              <a:t>3/25/2016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362F4F-26D5-4212-9BA9-7EB9C60D182B}" type="slidenum">
              <a:rPr lang="en-US" smtClean="0"/>
              <a:t>‹#›</a:t>
            </a:fld>
            <a:endParaRPr lang="en-US"/>
          </a:p>
        </p:txBody>
      </p:sp>
    </p:spTree>
    <p:extLst>
      <p:ext uri="{BB962C8B-B14F-4D97-AF65-F5344CB8AC3E}">
        <p14:creationId xmlns:p14="http://schemas.microsoft.com/office/powerpoint/2010/main" val="2323475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0708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6850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132033"/>
      </p:ext>
    </p:extLst>
  </p:cSld>
  <p:clrMap bg1="lt1" tx1="dk1" bg2="lt2" tx2="dk2" accent1="accent1" accent2="accent2" accent3="accent3" accent4="accent4" accent5="accent5" accent6="accent6" hlink="hlink" folHlink="folHlink"/>
  <p:sldLayoutIdLst>
    <p:sldLayoutId id="2147483665" r:id="rId1"/>
    <p:sldLayoutId id="2147483662" r:id="rId2"/>
    <p:sldLayoutId id="2147483661" r:id="rId3"/>
  </p:sldLayoutIdLst>
  <p:timing>
    <p:tnLst>
      <p:par>
        <p:cTn id="1" dur="indefinite" restart="never" nodeType="tmRoot"/>
      </p:par>
    </p:tnLst>
  </p:timing>
  <p:txStyles>
    <p:titleStyle>
      <a:lvl1pPr algn="ctr" defTabSz="457200" rtl="0" eaLnBrk="1" latinLnBrk="0" hangingPunct="1">
        <a:spcBef>
          <a:spcPct val="0"/>
        </a:spcBef>
        <a:buNone/>
        <a:defRPr sz="4400" b="1" kern="1200">
          <a:solidFill>
            <a:srgbClr val="E7832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3F8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3F8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3F8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3F8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3F8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534" y="1122363"/>
            <a:ext cx="9516932" cy="2479675"/>
          </a:xfrm>
        </p:spPr>
        <p:txBody>
          <a:bodyPr/>
          <a:lstStyle/>
          <a:p>
            <a:r>
              <a:rPr lang="en-US" dirty="0" smtClean="0"/>
              <a:t>Credits for Prior Learning</a:t>
            </a:r>
            <a:endParaRPr lang="en-US" dirty="0"/>
          </a:p>
        </p:txBody>
      </p:sp>
      <p:sp>
        <p:nvSpPr>
          <p:cNvPr id="3" name="Subtitle 2"/>
          <p:cNvSpPr>
            <a:spLocks noGrp="1"/>
          </p:cNvSpPr>
          <p:nvPr>
            <p:ph type="subTitle" idx="1"/>
          </p:nvPr>
        </p:nvSpPr>
        <p:spPr/>
        <p:txBody>
          <a:bodyPr/>
          <a:lstStyle/>
          <a:p>
            <a:r>
              <a:rPr lang="en-US" dirty="0" smtClean="0"/>
              <a:t>(what </a:t>
            </a:r>
            <a:r>
              <a:rPr lang="en-US" dirty="0" smtClean="0"/>
              <a:t>more to do</a:t>
            </a:r>
            <a:r>
              <a:rPr lang="en-US" dirty="0" smtClean="0"/>
              <a:t>?)</a:t>
            </a:r>
            <a:endParaRPr lang="en-US" dirty="0"/>
          </a:p>
        </p:txBody>
      </p:sp>
    </p:spTree>
    <p:extLst>
      <p:ext uri="{BB962C8B-B14F-4D97-AF65-F5344CB8AC3E}">
        <p14:creationId xmlns:p14="http://schemas.microsoft.com/office/powerpoint/2010/main" val="2142893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62456275"/>
              </p:ext>
            </p:extLst>
          </p:nvPr>
        </p:nvGraphicFramePr>
        <p:xfrm>
          <a:off x="1731645" y="380718"/>
          <a:ext cx="8595697" cy="53423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811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409253" y="585339"/>
            <a:ext cx="9402184" cy="4987122"/>
          </a:xfrm>
          <a:prstGeom prst="rect">
            <a:avLst/>
          </a:prstGeom>
          <a:noFill/>
        </p:spPr>
      </p:pic>
    </p:spTree>
    <p:extLst>
      <p:ext uri="{BB962C8B-B14F-4D97-AF65-F5344CB8AC3E}">
        <p14:creationId xmlns:p14="http://schemas.microsoft.com/office/powerpoint/2010/main" val="221992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1251640" y="610383"/>
            <a:ext cx="9645856" cy="4919047"/>
          </a:xfrm>
          <a:prstGeom prst="rect">
            <a:avLst/>
          </a:prstGeom>
          <a:noFill/>
        </p:spPr>
      </p:pic>
    </p:spTree>
    <p:extLst>
      <p:ext uri="{BB962C8B-B14F-4D97-AF65-F5344CB8AC3E}">
        <p14:creationId xmlns:p14="http://schemas.microsoft.com/office/powerpoint/2010/main" val="208481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1151068" y="479388"/>
            <a:ext cx="9810973" cy="5232923"/>
          </a:xfrm>
          <a:prstGeom prst="rect">
            <a:avLst/>
          </a:prstGeom>
          <a:noFill/>
        </p:spPr>
      </p:pic>
    </p:spTree>
    <p:extLst>
      <p:ext uri="{BB962C8B-B14F-4D97-AF65-F5344CB8AC3E}">
        <p14:creationId xmlns:p14="http://schemas.microsoft.com/office/powerpoint/2010/main" val="2800103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1049449" y="299869"/>
            <a:ext cx="9288650" cy="5390926"/>
          </a:xfrm>
          <a:prstGeom prst="rect">
            <a:avLst/>
          </a:prstGeom>
          <a:noFill/>
        </p:spPr>
      </p:pic>
    </p:spTree>
    <p:extLst>
      <p:ext uri="{BB962C8B-B14F-4D97-AF65-F5344CB8AC3E}">
        <p14:creationId xmlns:p14="http://schemas.microsoft.com/office/powerpoint/2010/main" val="1781896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1764665" y="95250"/>
            <a:ext cx="4315777" cy="2888123"/>
          </a:xfrm>
          <a:prstGeom prst="rect">
            <a:avLst/>
          </a:prstGeom>
          <a:noFill/>
        </p:spPr>
      </p:pic>
      <p:pic>
        <p:nvPicPr>
          <p:cNvPr id="3" name="Picture 2"/>
          <p:cNvPicPr/>
          <p:nvPr/>
        </p:nvPicPr>
        <p:blipFill>
          <a:blip r:embed="rId4">
            <a:extLst>
              <a:ext uri="{28A0092B-C50C-407E-A947-70E740481C1C}">
                <a14:useLocalDpi xmlns:a14="http://schemas.microsoft.com/office/drawing/2010/main" val="0"/>
              </a:ext>
            </a:extLst>
          </a:blip>
          <a:srcRect/>
          <a:stretch>
            <a:fillRect/>
          </a:stretch>
        </p:blipFill>
        <p:spPr bwMode="auto">
          <a:xfrm>
            <a:off x="6080443" y="95250"/>
            <a:ext cx="4282758" cy="2888123"/>
          </a:xfrm>
          <a:prstGeom prst="rect">
            <a:avLst/>
          </a:prstGeom>
          <a:noFill/>
        </p:spPr>
      </p:pic>
      <p:pic>
        <p:nvPicPr>
          <p:cNvPr id="4" name="Picture 3"/>
          <p:cNvPicPr/>
          <p:nvPr/>
        </p:nvPicPr>
        <p:blipFill>
          <a:blip r:embed="rId5">
            <a:extLst>
              <a:ext uri="{28A0092B-C50C-407E-A947-70E740481C1C}">
                <a14:useLocalDpi xmlns:a14="http://schemas.microsoft.com/office/drawing/2010/main" val="0"/>
              </a:ext>
            </a:extLst>
          </a:blip>
          <a:srcRect/>
          <a:stretch>
            <a:fillRect/>
          </a:stretch>
        </p:blipFill>
        <p:spPr bwMode="auto">
          <a:xfrm>
            <a:off x="6080442" y="2983373"/>
            <a:ext cx="4282759" cy="2889504"/>
          </a:xfrm>
          <a:prstGeom prst="rect">
            <a:avLst/>
          </a:prstGeom>
          <a:noFill/>
        </p:spPr>
      </p:pic>
      <p:pic>
        <p:nvPicPr>
          <p:cNvPr id="5" name="Picture 4"/>
          <p:cNvPicPr/>
          <p:nvPr/>
        </p:nvPicPr>
        <p:blipFill>
          <a:blip r:embed="rId6">
            <a:extLst>
              <a:ext uri="{28A0092B-C50C-407E-A947-70E740481C1C}">
                <a14:useLocalDpi xmlns:a14="http://schemas.microsoft.com/office/drawing/2010/main" val="0"/>
              </a:ext>
            </a:extLst>
          </a:blip>
          <a:srcRect/>
          <a:stretch>
            <a:fillRect/>
          </a:stretch>
        </p:blipFill>
        <p:spPr bwMode="auto">
          <a:xfrm>
            <a:off x="1764665" y="2983373"/>
            <a:ext cx="4315777" cy="2891216"/>
          </a:xfrm>
          <a:prstGeom prst="rect">
            <a:avLst/>
          </a:prstGeom>
          <a:noFill/>
        </p:spPr>
      </p:pic>
    </p:spTree>
    <p:extLst>
      <p:ext uri="{BB962C8B-B14F-4D97-AF65-F5344CB8AC3E}">
        <p14:creationId xmlns:p14="http://schemas.microsoft.com/office/powerpoint/2010/main" val="2316167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822642"/>
          </a:xfrm>
          <a:prstGeom prst="rect">
            <a:avLst/>
          </a:prstGeom>
        </p:spPr>
        <p:txBody>
          <a:bodyPr/>
          <a:lstStyle/>
          <a:p>
            <a:r>
              <a:rPr lang="en-US" dirty="0" smtClean="0"/>
              <a:t>Questions &amp; Discussion</a:t>
            </a:r>
            <a:endParaRPr lang="en-US" dirty="0"/>
          </a:p>
        </p:txBody>
      </p:sp>
      <p:sp>
        <p:nvSpPr>
          <p:cNvPr id="3" name="Content Placeholder 2"/>
          <p:cNvSpPr>
            <a:spLocks noGrp="1"/>
          </p:cNvSpPr>
          <p:nvPr>
            <p:ph idx="4294967295"/>
          </p:nvPr>
        </p:nvSpPr>
        <p:spPr>
          <a:xfrm>
            <a:off x="-1" y="1215614"/>
            <a:ext cx="11801139" cy="4910549"/>
          </a:xfrm>
          <a:prstGeom prst="rect">
            <a:avLst/>
          </a:prstGeom>
        </p:spPr>
        <p:txBody>
          <a:bodyPr/>
          <a:lstStyle/>
          <a:p>
            <a:r>
              <a:rPr lang="en-US" dirty="0"/>
              <a:t>Missing data problems</a:t>
            </a:r>
          </a:p>
          <a:p>
            <a:pPr lvl="1"/>
            <a:r>
              <a:rPr lang="en-US" dirty="0"/>
              <a:t>When to invest in data entry</a:t>
            </a:r>
          </a:p>
          <a:p>
            <a:pPr marL="457200" lvl="1" indent="0">
              <a:spcBef>
                <a:spcPts val="0"/>
              </a:spcBef>
              <a:buNone/>
            </a:pPr>
            <a:r>
              <a:rPr lang="en-US" dirty="0"/>
              <a:t>				vs</a:t>
            </a:r>
          </a:p>
          <a:p>
            <a:pPr lvl="1"/>
            <a:r>
              <a:rPr lang="en-US" dirty="0"/>
              <a:t>When to just wait it out</a:t>
            </a:r>
          </a:p>
          <a:p>
            <a:r>
              <a:rPr lang="en-US" dirty="0" smtClean="0"/>
              <a:t>How else might you approach Prior Learning Credits?</a:t>
            </a:r>
          </a:p>
          <a:p>
            <a:pPr lvl="1"/>
            <a:r>
              <a:rPr lang="en-US" dirty="0"/>
              <a:t>What more should we pay attention to for this population?</a:t>
            </a:r>
          </a:p>
          <a:p>
            <a:pPr lvl="1"/>
            <a:r>
              <a:rPr lang="en-US" dirty="0" smtClean="0"/>
              <a:t>Who’s </a:t>
            </a:r>
            <a:r>
              <a:rPr lang="en-US" dirty="0" smtClean="0"/>
              <a:t>analyzing CLEP (or the like)?</a:t>
            </a:r>
          </a:p>
          <a:p>
            <a:pPr lvl="1"/>
            <a:r>
              <a:rPr lang="en-US" dirty="0" smtClean="0"/>
              <a:t>The </a:t>
            </a:r>
            <a:r>
              <a:rPr lang="en-US" dirty="0" err="1" smtClean="0"/>
              <a:t>CUNYFirst</a:t>
            </a:r>
            <a:r>
              <a:rPr lang="en-US" dirty="0" smtClean="0"/>
              <a:t> question</a:t>
            </a:r>
          </a:p>
          <a:p>
            <a:r>
              <a:rPr lang="en-US" dirty="0" smtClean="0"/>
              <a:t>Propensity </a:t>
            </a:r>
            <a:r>
              <a:rPr lang="en-US" dirty="0"/>
              <a:t>score matching – have you </a:t>
            </a:r>
            <a:r>
              <a:rPr lang="en-US" dirty="0" err="1"/>
              <a:t>PSM’d</a:t>
            </a:r>
            <a:r>
              <a:rPr lang="en-US" dirty="0"/>
              <a:t>?</a:t>
            </a:r>
          </a:p>
          <a:p>
            <a:endParaRPr lang="en-US" dirty="0"/>
          </a:p>
        </p:txBody>
      </p:sp>
    </p:spTree>
    <p:extLst>
      <p:ext uri="{BB962C8B-B14F-4D97-AF65-F5344CB8AC3E}">
        <p14:creationId xmlns:p14="http://schemas.microsoft.com/office/powerpoint/2010/main" val="2888003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PS Theme">
  <a:themeElements>
    <a:clrScheme name="CUNY SPS Theme">
      <a:dk1>
        <a:srgbClr val="003F82"/>
      </a:dk1>
      <a:lt1>
        <a:srgbClr val="FFFFFE"/>
      </a:lt1>
      <a:dk2>
        <a:srgbClr val="003F82"/>
      </a:dk2>
      <a:lt2>
        <a:srgbClr val="FFFFFE"/>
      </a:lt2>
      <a:accent1>
        <a:srgbClr val="E7832F"/>
      </a:accent1>
      <a:accent2>
        <a:srgbClr val="B0C123"/>
      </a:accent2>
      <a:accent3>
        <a:srgbClr val="310A34"/>
      </a:accent3>
      <a:accent4>
        <a:srgbClr val="66A7CF"/>
      </a:accent4>
      <a:accent5>
        <a:srgbClr val="003F82"/>
      </a:accent5>
      <a:accent6>
        <a:srgbClr val="E7832F"/>
      </a:accent6>
      <a:hlink>
        <a:srgbClr val="E7832F"/>
      </a:hlink>
      <a:folHlink>
        <a:srgbClr val="66A7C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PS Theme" id="{82FE5495-68D3-4DB1-8FEE-2337952ECF35}" vid="{232FF39A-DD57-4BBB-B7C9-639A27938E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rgbClr val="FFFFFF"/>
    </a:lt1>
    <a:dk2>
      <a:srgbClr val="44546A"/>
    </a:dk2>
    <a:lt2>
      <a:srgbClr val="E7E6E6"/>
    </a:lt2>
    <a:accent1>
      <a:srgbClr val="0D3692"/>
    </a:accent1>
    <a:accent2>
      <a:srgbClr val="FF8C13"/>
    </a:accent2>
    <a:accent3>
      <a:srgbClr val="B7D30B"/>
    </a:accent3>
    <a:accent4>
      <a:srgbClr val="54075B"/>
    </a:accent4>
    <a:accent5>
      <a:srgbClr val="83BAD8"/>
    </a:accent5>
    <a:accent6>
      <a:srgbClr val="AEABAB"/>
    </a:accent6>
    <a:hlink>
      <a:srgbClr val="0D3692"/>
    </a:hlink>
    <a:folHlink>
      <a:srgbClr val="54075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SPS Theme</Template>
  <TotalTime>285</TotalTime>
  <Words>1370</Words>
  <Application>Microsoft Office PowerPoint</Application>
  <PresentationFormat>Widescreen</PresentationFormat>
  <Paragraphs>68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SPS Theme</vt:lpstr>
      <vt:lpstr>Credits for Prior Learning</vt:lpstr>
      <vt:lpstr>PowerPoint Presentation</vt:lpstr>
      <vt:lpstr>PowerPoint Presentation</vt:lpstr>
      <vt:lpstr>PowerPoint Presentation</vt:lpstr>
      <vt:lpstr>PowerPoint Presentation</vt:lpstr>
      <vt:lpstr>PowerPoint Presentation</vt:lpstr>
      <vt:lpstr>PowerPoint Presentation</vt:lpstr>
      <vt:lpstr>Questions &amp;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 Learning Assessment</dc:title>
  <dc:creator>Heidi Baez</dc:creator>
  <cp:lastModifiedBy>Heidi Baez</cp:lastModifiedBy>
  <cp:revision>20</cp:revision>
  <dcterms:created xsi:type="dcterms:W3CDTF">2016-03-24T15:36:05Z</dcterms:created>
  <dcterms:modified xsi:type="dcterms:W3CDTF">2016-03-25T12:22:19Z</dcterms:modified>
</cp:coreProperties>
</file>