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cc.cuny.edu\dpt1\ins\0-REPORTS\Upshots\Remedial%20Math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cc.cuny.edu\dpt1\ins\0-REPORTS\Upshots\Remedial%20Math\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cc.cuny.edu\dpt1\ins\0-REPORTS\Upshots\Remedial%20Math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Retention Rates for new</a:t>
            </a:r>
            <a:r>
              <a:rPr lang="en-US" baseline="0"/>
              <a:t> freshmen in Fall 2014</a:t>
            </a:r>
          </a:p>
          <a:p>
            <a:pPr>
              <a:defRPr/>
            </a:pPr>
            <a:r>
              <a:rPr lang="en-US"/>
              <a:t> </a:t>
            </a:r>
            <a:r>
              <a:rPr lang="en-US" sz="1200"/>
              <a:t>based on 1st Semester</a:t>
            </a:r>
            <a:r>
              <a:rPr lang="en-US" sz="1200" baseline="0"/>
              <a:t> Math 12 or 51 Outcomes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'[2]PF &amp; Retention Rates'!$J$4</c:f>
              <c:strCache>
                <c:ptCount val="1"/>
                <c:pt idx="0">
                  <c:v>Semester Retention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'[2]PF &amp; Retention Rates'!$I$5:$I$11</c:f>
              <c:strCache>
                <c:ptCount val="7"/>
                <c:pt idx="0">
                  <c:v>Pass 12</c:v>
                </c:pt>
                <c:pt idx="1">
                  <c:v>Fail 12</c:v>
                </c:pt>
                <c:pt idx="2">
                  <c:v>withdraw 12</c:v>
                </c:pt>
                <c:pt idx="4">
                  <c:v>Pass 51</c:v>
                </c:pt>
                <c:pt idx="5">
                  <c:v>Fail 51</c:v>
                </c:pt>
                <c:pt idx="6">
                  <c:v>withdraw 51</c:v>
                </c:pt>
              </c:strCache>
            </c:strRef>
          </c:cat>
          <c:val>
            <c:numRef>
              <c:f>'[2]PF &amp; Retention Rates'!$J$5:$J$11</c:f>
              <c:numCache>
                <c:formatCode>###0%</c:formatCode>
                <c:ptCount val="7"/>
                <c:pt idx="0">
                  <c:v>0.95256166982922197</c:v>
                </c:pt>
                <c:pt idx="1">
                  <c:v>0.79941860465116277</c:v>
                </c:pt>
                <c:pt idx="2">
                  <c:v>0.49504950495049505</c:v>
                </c:pt>
                <c:pt idx="4">
                  <c:v>0.91959798994974873</c:v>
                </c:pt>
                <c:pt idx="5">
                  <c:v>0.76547231270358307</c:v>
                </c:pt>
                <c:pt idx="6">
                  <c:v>0.49152542372881358</c:v>
                </c:pt>
              </c:numCache>
            </c:numRef>
          </c:val>
        </c:ser>
        <c:ser>
          <c:idx val="1"/>
          <c:order val="1"/>
          <c:tx>
            <c:strRef>
              <c:f>'[2]PF &amp; Retention Rates'!$K$4</c:f>
              <c:strCache>
                <c:ptCount val="1"/>
                <c:pt idx="0">
                  <c:v>One Year Retention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'[2]PF &amp; Retention Rates'!$I$5:$I$11</c:f>
              <c:strCache>
                <c:ptCount val="7"/>
                <c:pt idx="0">
                  <c:v>Pass 12</c:v>
                </c:pt>
                <c:pt idx="1">
                  <c:v>Fail 12</c:v>
                </c:pt>
                <c:pt idx="2">
                  <c:v>withdraw 12</c:v>
                </c:pt>
                <c:pt idx="4">
                  <c:v>Pass 51</c:v>
                </c:pt>
                <c:pt idx="5">
                  <c:v>Fail 51</c:v>
                </c:pt>
                <c:pt idx="6">
                  <c:v>withdraw 51</c:v>
                </c:pt>
              </c:strCache>
            </c:strRef>
          </c:cat>
          <c:val>
            <c:numRef>
              <c:f>'[2]PF &amp; Retention Rates'!$K$5:$K$11</c:f>
              <c:numCache>
                <c:formatCode>###0%</c:formatCode>
                <c:ptCount val="7"/>
                <c:pt idx="0">
                  <c:v>0.83681214421252359</c:v>
                </c:pt>
                <c:pt idx="1">
                  <c:v>0.55813953488372092</c:v>
                </c:pt>
                <c:pt idx="2">
                  <c:v>0.22772277227722776</c:v>
                </c:pt>
                <c:pt idx="4">
                  <c:v>0.7839195979899497</c:v>
                </c:pt>
                <c:pt idx="5">
                  <c:v>0.51465798045602607</c:v>
                </c:pt>
                <c:pt idx="6">
                  <c:v>0.33898305084745756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315360"/>
        <c:axId val="150315920"/>
      </c:barChart>
      <c:catAx>
        <c:axId val="15031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15920"/>
        <c:crosses val="autoZero"/>
        <c:auto val="1"/>
        <c:lblAlgn val="ctr"/>
        <c:lblOffset val="100"/>
        <c:noMultiLvlLbl val="0"/>
      </c:catAx>
      <c:valAx>
        <c:axId val="1503159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Retention Rates for new freshmen in Fall 2014</a:t>
            </a:r>
          </a:p>
          <a:p>
            <a:pPr>
              <a:defRPr/>
            </a:pPr>
            <a:r>
              <a:rPr lang="en-US" sz="1200">
                <a:effectLst/>
              </a:rPr>
              <a:t>Based on 1st</a:t>
            </a:r>
            <a:r>
              <a:rPr lang="en-US" sz="1200" baseline="0">
                <a:effectLst/>
              </a:rPr>
              <a:t> Semester Math 12 or Math 51 Outcomes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'[MathRepeatersStudy.xlsx]PF &amp; Retention Rates'!$L$33</c:f>
              <c:strCache>
                <c:ptCount val="1"/>
                <c:pt idx="0">
                  <c:v>Semester Retention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'[1]PF &amp; Retention Rates'!$K$34:$K$42</c:f>
              <c:strCache>
                <c:ptCount val="9"/>
                <c:pt idx="0">
                  <c:v>Pass Math 12</c:v>
                </c:pt>
                <c:pt idx="1">
                  <c:v>Fail Math 12</c:v>
                </c:pt>
                <c:pt idx="2">
                  <c:v>Official Withdraw Math 12</c:v>
                </c:pt>
                <c:pt idx="3">
                  <c:v>Unofficial Withdraw Math 12</c:v>
                </c:pt>
                <c:pt idx="5">
                  <c:v>Pass Math 51</c:v>
                </c:pt>
                <c:pt idx="6">
                  <c:v>Fail Math 51</c:v>
                </c:pt>
                <c:pt idx="7">
                  <c:v>Official Withdraw Math 51</c:v>
                </c:pt>
                <c:pt idx="8">
                  <c:v>Unofficial Withdraw Math 51</c:v>
                </c:pt>
              </c:strCache>
            </c:strRef>
          </c:cat>
          <c:val>
            <c:numRef>
              <c:f>'[1]PF &amp; Retention Rates'!$L$34:$L$42</c:f>
              <c:numCache>
                <c:formatCode>###0.0%</c:formatCode>
                <c:ptCount val="9"/>
                <c:pt idx="0">
                  <c:v>0.95256166982922197</c:v>
                </c:pt>
                <c:pt idx="1">
                  <c:v>0.82247557003257332</c:v>
                </c:pt>
                <c:pt idx="2">
                  <c:v>0.45348837209302323</c:v>
                </c:pt>
                <c:pt idx="3">
                  <c:v>0.60810810810810811</c:v>
                </c:pt>
                <c:pt idx="5">
                  <c:v>0.91959798994974873</c:v>
                </c:pt>
                <c:pt idx="6">
                  <c:v>0.79435483870967749</c:v>
                </c:pt>
                <c:pt idx="7">
                  <c:v>0.39534883720930231</c:v>
                </c:pt>
                <c:pt idx="8">
                  <c:v>0.64406779661016944</c:v>
                </c:pt>
              </c:numCache>
            </c:numRef>
          </c:val>
        </c:ser>
        <c:ser>
          <c:idx val="1"/>
          <c:order val="1"/>
          <c:tx>
            <c:strRef>
              <c:f>'[MathRepeatersStudy.xlsx]PF &amp; Retention Rates'!$M$33</c:f>
              <c:strCache>
                <c:ptCount val="1"/>
                <c:pt idx="0">
                  <c:v>One Year Retention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'[1]PF &amp; Retention Rates'!$K$34:$K$42</c:f>
              <c:strCache>
                <c:ptCount val="9"/>
                <c:pt idx="0">
                  <c:v>Pass Math 12</c:v>
                </c:pt>
                <c:pt idx="1">
                  <c:v>Fail Math 12</c:v>
                </c:pt>
                <c:pt idx="2">
                  <c:v>Official Withdraw Math 12</c:v>
                </c:pt>
                <c:pt idx="3">
                  <c:v>Unofficial Withdraw Math 12</c:v>
                </c:pt>
                <c:pt idx="5">
                  <c:v>Pass Math 51</c:v>
                </c:pt>
                <c:pt idx="6">
                  <c:v>Fail Math 51</c:v>
                </c:pt>
                <c:pt idx="7">
                  <c:v>Official Withdraw Math 51</c:v>
                </c:pt>
                <c:pt idx="8">
                  <c:v>Unofficial Withdraw Math 51</c:v>
                </c:pt>
              </c:strCache>
            </c:strRef>
          </c:cat>
          <c:val>
            <c:numRef>
              <c:f>'[1]PF &amp; Retention Rates'!$M$34:$M$42</c:f>
              <c:numCache>
                <c:formatCode>###0.0%</c:formatCode>
                <c:ptCount val="9"/>
                <c:pt idx="0">
                  <c:v>0.83681214421252359</c:v>
                </c:pt>
                <c:pt idx="1">
                  <c:v>0.58306188925081437</c:v>
                </c:pt>
                <c:pt idx="2">
                  <c:v>0.23255813953488372</c:v>
                </c:pt>
                <c:pt idx="3">
                  <c:v>0.35135135135135137</c:v>
                </c:pt>
                <c:pt idx="5">
                  <c:v>0.7839195979899497</c:v>
                </c:pt>
                <c:pt idx="6">
                  <c:v>0.56854838709677424</c:v>
                </c:pt>
                <c:pt idx="7">
                  <c:v>0.2558139534883721</c:v>
                </c:pt>
                <c:pt idx="8">
                  <c:v>0.28813559322033899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318720"/>
        <c:axId val="150319280"/>
      </c:barChart>
      <c:catAx>
        <c:axId val="15031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19280"/>
        <c:crosses val="autoZero"/>
        <c:auto val="1"/>
        <c:lblAlgn val="ctr"/>
        <c:lblOffset val="100"/>
        <c:noMultiLvlLbl val="0"/>
      </c:catAx>
      <c:valAx>
        <c:axId val="1503192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 Freshmen in Remedial Math: Results One Year Later</a:t>
            </a:r>
            <a:r>
              <a:rPr lang="en-US" baseline="0"/>
              <a:t> by Placement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'MAT 56'!$N$4</c:f>
              <c:strCache>
                <c:ptCount val="1"/>
                <c:pt idx="0">
                  <c:v>Passed Intermediate Algebra</c:v>
                </c:pt>
              </c:strCache>
            </c:strRef>
          </c:tx>
          <c:spPr>
            <a:solidFill>
              <a:schemeClr val="bg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56'!$M$5:$M$7</c:f>
              <c:strCache>
                <c:ptCount val="3"/>
                <c:pt idx="0">
                  <c:v>Math 12</c:v>
                </c:pt>
                <c:pt idx="1">
                  <c:v>Math 51</c:v>
                </c:pt>
                <c:pt idx="2">
                  <c:v>CUNY Start</c:v>
                </c:pt>
              </c:strCache>
            </c:strRef>
          </c:cat>
          <c:val>
            <c:numRef>
              <c:f>'MAT 56'!$N$5:$N$7</c:f>
              <c:numCache>
                <c:formatCode>0.0%</c:formatCode>
                <c:ptCount val="3"/>
                <c:pt idx="0">
                  <c:v>3.64741641337386E-2</c:v>
                </c:pt>
                <c:pt idx="1">
                  <c:v>6.5445026178010471E-2</c:v>
                </c:pt>
                <c:pt idx="2">
                  <c:v>4.1791044776119404E-2</c:v>
                </c:pt>
              </c:numCache>
            </c:numRef>
          </c:val>
        </c:ser>
        <c:ser>
          <c:idx val="1"/>
          <c:order val="1"/>
          <c:tx>
            <c:strRef>
              <c:f>'MAT 56'!$O$4</c:f>
              <c:strCache>
                <c:ptCount val="1"/>
                <c:pt idx="0">
                  <c:v>Passed College Level Math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56'!$M$5:$M$7</c:f>
              <c:strCache>
                <c:ptCount val="3"/>
                <c:pt idx="0">
                  <c:v>Math 12</c:v>
                </c:pt>
                <c:pt idx="1">
                  <c:v>Math 51</c:v>
                </c:pt>
                <c:pt idx="2">
                  <c:v>CUNY Start</c:v>
                </c:pt>
              </c:strCache>
            </c:strRef>
          </c:cat>
          <c:val>
            <c:numRef>
              <c:f>'MAT 56'!$O$5:$O$7</c:f>
              <c:numCache>
                <c:formatCode>0.0%</c:formatCode>
                <c:ptCount val="3"/>
                <c:pt idx="0">
                  <c:v>0.16261398176291794</c:v>
                </c:pt>
                <c:pt idx="1">
                  <c:v>0.20287958115183247</c:v>
                </c:pt>
                <c:pt idx="2">
                  <c:v>0.2537313432835821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2319696"/>
        <c:axId val="292319136"/>
      </c:barChart>
      <c:catAx>
        <c:axId val="292319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Starting Point: Fall 2014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319136"/>
        <c:crosses val="autoZero"/>
        <c:auto val="1"/>
        <c:lblAlgn val="ctr"/>
        <c:lblOffset val="100"/>
        <c:noMultiLvlLbl val="0"/>
      </c:catAx>
      <c:valAx>
        <c:axId val="292319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all students</a:t>
                </a:r>
                <a:r>
                  <a:rPr lang="en-US" baseline="0"/>
                  <a:t> in each group.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31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Exiting</a:t>
            </a:r>
            <a:r>
              <a:rPr lang="en-US" baseline="0"/>
              <a:t> Remediation Fall 2014</a:t>
            </a:r>
            <a:r>
              <a:rPr lang="en-US"/>
              <a:t>: Attempting College Level Math before</a:t>
            </a:r>
            <a:r>
              <a:rPr lang="en-US" baseline="0"/>
              <a:t> Fall 2015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'MAT 56'!$C$29</c:f>
              <c:strCache>
                <c:ptCount val="1"/>
                <c:pt idx="0">
                  <c:v>% Among those who Passed Math who Attempted College Level Math</c:v>
                </c:pt>
              </c:strCache>
            </c:strRef>
          </c:tx>
          <c:spPr>
            <a:solidFill>
              <a:schemeClr val="accent6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56'!$B$30:$B$32</c:f>
              <c:strCache>
                <c:ptCount val="3"/>
                <c:pt idx="0">
                  <c:v>MATH 12</c:v>
                </c:pt>
                <c:pt idx="1">
                  <c:v>MATH 51</c:v>
                </c:pt>
                <c:pt idx="2">
                  <c:v>CUNY START</c:v>
                </c:pt>
              </c:strCache>
            </c:strRef>
          </c:cat>
          <c:val>
            <c:numRef>
              <c:f>'MAT 56'!$C$30:$C$32</c:f>
              <c:numCache>
                <c:formatCode>0.0%</c:formatCode>
                <c:ptCount val="3"/>
                <c:pt idx="0">
                  <c:v>0.53889943074003799</c:v>
                </c:pt>
                <c:pt idx="1">
                  <c:v>0.4899497487437186</c:v>
                </c:pt>
                <c:pt idx="2">
                  <c:v>0.5104477611940299</c:v>
                </c:pt>
              </c:numCache>
            </c:numRef>
          </c:val>
        </c:ser>
        <c:ser>
          <c:idx val="1"/>
          <c:order val="1"/>
          <c:tx>
            <c:strRef>
              <c:f>'MAT 56'!$D$29</c:f>
              <c:strCache>
                <c:ptCount val="1"/>
                <c:pt idx="0">
                  <c:v>Passing Rate for those who Enrolled in College Level Math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 56'!$B$30:$B$32</c:f>
              <c:strCache>
                <c:ptCount val="3"/>
                <c:pt idx="0">
                  <c:v>MATH 12</c:v>
                </c:pt>
                <c:pt idx="1">
                  <c:v>MATH 51</c:v>
                </c:pt>
                <c:pt idx="2">
                  <c:v>CUNY START</c:v>
                </c:pt>
              </c:strCache>
            </c:strRef>
          </c:cat>
          <c:val>
            <c:numRef>
              <c:f>'MAT 56'!$D$30:$D$32</c:f>
              <c:numCache>
                <c:formatCode>0.0%</c:formatCode>
                <c:ptCount val="3"/>
                <c:pt idx="0">
                  <c:v>0.72535211267605637</c:v>
                </c:pt>
                <c:pt idx="1">
                  <c:v>0.7384615384615385</c:v>
                </c:pt>
                <c:pt idx="2">
                  <c:v>0.49707602339181284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2315776"/>
        <c:axId val="294132544"/>
      </c:barChart>
      <c:catAx>
        <c:axId val="292315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Starting Point: Fall 2014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132544"/>
        <c:crosses val="autoZero"/>
        <c:auto val="1"/>
        <c:lblAlgn val="ctr"/>
        <c:lblOffset val="100"/>
        <c:noMultiLvlLbl val="0"/>
      </c:catAx>
      <c:valAx>
        <c:axId val="2941325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31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Academic</a:t>
            </a:r>
            <a:r>
              <a:rPr lang="en-US" baseline="0"/>
              <a:t> </a:t>
            </a:r>
            <a:r>
              <a:rPr lang="en-US"/>
              <a:t>Standing</a:t>
            </a:r>
            <a:r>
              <a:rPr lang="en-US" baseline="0"/>
              <a:t> through 2015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'Class Standing'!$A$3</c:f>
              <c:strCache>
                <c:ptCount val="1"/>
                <c:pt idx="0">
                  <c:v>Passed Math Class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'Class Standing'!$B$2:$D$2</c:f>
              <c:strCache>
                <c:ptCount val="3"/>
                <c:pt idx="0">
                  <c:v>Good Standing</c:v>
                </c:pt>
                <c:pt idx="1">
                  <c:v>Probation</c:v>
                </c:pt>
                <c:pt idx="2">
                  <c:v>Dismissed</c:v>
                </c:pt>
              </c:strCache>
            </c:strRef>
          </c:cat>
          <c:val>
            <c:numRef>
              <c:f>'Class Standing'!$B$3:$D$3</c:f>
              <c:numCache>
                <c:formatCode>0.0%</c:formatCode>
                <c:ptCount val="3"/>
                <c:pt idx="0">
                  <c:v>0.81189189189189193</c:v>
                </c:pt>
                <c:pt idx="1">
                  <c:v>5.6216216216216218E-2</c:v>
                </c:pt>
                <c:pt idx="2">
                  <c:v>0.1318918918918919</c:v>
                </c:pt>
              </c:numCache>
            </c:numRef>
          </c:val>
        </c:ser>
        <c:ser>
          <c:idx val="1"/>
          <c:order val="1"/>
          <c:tx>
            <c:strRef>
              <c:f>'Class Standing'!$A$4</c:f>
              <c:strCache>
                <c:ptCount val="1"/>
                <c:pt idx="0">
                  <c:v>Failed Math Class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'Class Standing'!$B$2:$D$2</c:f>
              <c:strCache>
                <c:ptCount val="3"/>
                <c:pt idx="0">
                  <c:v>Good Standing</c:v>
                </c:pt>
                <c:pt idx="1">
                  <c:v>Probation</c:v>
                </c:pt>
                <c:pt idx="2">
                  <c:v>Dismissed</c:v>
                </c:pt>
              </c:strCache>
            </c:strRef>
          </c:cat>
          <c:val>
            <c:numRef>
              <c:f>'Class Standing'!$B$4:$D$4</c:f>
              <c:numCache>
                <c:formatCode>0.0%</c:formatCode>
                <c:ptCount val="3"/>
                <c:pt idx="0">
                  <c:v>0.64723618090452262</c:v>
                </c:pt>
                <c:pt idx="1">
                  <c:v>0.17788944723618091</c:v>
                </c:pt>
                <c:pt idx="2">
                  <c:v>0.1748743718592965</c:v>
                </c:pt>
              </c:numCache>
            </c:numRef>
          </c:val>
        </c:ser>
        <c:ser>
          <c:idx val="2"/>
          <c:order val="2"/>
          <c:tx>
            <c:strRef>
              <c:f>'Class Standing'!$A$5</c:f>
              <c:strCache>
                <c:ptCount val="1"/>
                <c:pt idx="0">
                  <c:v>Withdrew/not failing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'Class Standing'!$B$2:$D$2</c:f>
              <c:strCache>
                <c:ptCount val="3"/>
                <c:pt idx="0">
                  <c:v>Good Standing</c:v>
                </c:pt>
                <c:pt idx="1">
                  <c:v>Probation</c:v>
                </c:pt>
                <c:pt idx="2">
                  <c:v>Dismissed</c:v>
                </c:pt>
              </c:strCache>
            </c:strRef>
          </c:cat>
          <c:val>
            <c:numRef>
              <c:f>'Class Standing'!$B$5:$D$5</c:f>
              <c:numCache>
                <c:formatCode>0.0%</c:formatCode>
                <c:ptCount val="3"/>
                <c:pt idx="0">
                  <c:v>0.75</c:v>
                </c:pt>
                <c:pt idx="1">
                  <c:v>0.13125000000000001</c:v>
                </c:pt>
                <c:pt idx="2">
                  <c:v>0.11874999999999999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4166992"/>
        <c:axId val="294165872"/>
      </c:barChart>
      <c:catAx>
        <c:axId val="29416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165872"/>
        <c:crosses val="autoZero"/>
        <c:auto val="1"/>
        <c:lblAlgn val="ctr"/>
        <c:lblOffset val="100"/>
        <c:noMultiLvlLbl val="0"/>
      </c:catAx>
      <c:valAx>
        <c:axId val="294165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9416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smtClean="0"/>
              <a:t>CUNY Elementary Algebra Final Exam (CAEFE) - Fall 2015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CAEFE!$C$3:$C$5</c:f>
              <c:strCache>
                <c:ptCount val="3"/>
                <c:pt idx="0">
                  <c:v>Did not take exam</c:v>
                </c:pt>
                <c:pt idx="1">
                  <c:v>Failed CAEFE</c:v>
                </c:pt>
                <c:pt idx="2">
                  <c:v>Passed CAEFE</c:v>
                </c:pt>
              </c:strCache>
            </c:strRef>
          </c:cat>
          <c:val>
            <c:numRef>
              <c:f>CAEFE!$D$3:$D$5</c:f>
              <c:numCache>
                <c:formatCode>General</c:formatCode>
                <c:ptCount val="3"/>
                <c:pt idx="0">
                  <c:v>1403</c:v>
                </c:pt>
                <c:pt idx="1">
                  <c:v>1366</c:v>
                </c:pt>
                <c:pt idx="2">
                  <c:v>1284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6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4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2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D2C6-AE1A-49E2-A71A-6E82374CEC5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9A442-743C-4E67-8949-5A54E9BDE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IR as a Graphic Novel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BMCC’s Upshot Newsletter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6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09972"/>
              </p:ext>
            </p:extLst>
          </p:nvPr>
        </p:nvGraphicFramePr>
        <p:xfrm>
          <a:off x="516835" y="1208597"/>
          <a:ext cx="11131825" cy="5190706"/>
        </p:xfrm>
        <a:graphic>
          <a:graphicData uri="http://schemas.openxmlformats.org/drawingml/2006/table">
            <a:tbl>
              <a:tblPr/>
              <a:tblGrid>
                <a:gridCol w="1359673"/>
                <a:gridCol w="1263113"/>
                <a:gridCol w="1066977"/>
                <a:gridCol w="1709173"/>
                <a:gridCol w="1550504"/>
                <a:gridCol w="1510748"/>
                <a:gridCol w="1383527"/>
                <a:gridCol w="1288110"/>
              </a:tblGrid>
              <a:tr h="1594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Freshmen in Fall 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Attempting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Math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Attempting College Math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Attempted who pass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total cohort passing college math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Passing College Math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25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 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en-US" sz="2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 WD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33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 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WN WD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835" y="262393"/>
            <a:ext cx="855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How do we get the table to tell a story?</a:t>
            </a:r>
            <a:endParaRPr lang="en-US" sz="3600" b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0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33350"/>
            <a:ext cx="9353550" cy="6724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935" y="855406"/>
            <a:ext cx="16419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We created a “story board” to talk about the project with the Provost and others.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8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886180"/>
              </p:ext>
            </p:extLst>
          </p:nvPr>
        </p:nvGraphicFramePr>
        <p:xfrm>
          <a:off x="492484" y="209881"/>
          <a:ext cx="5036820" cy="389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906498"/>
              </p:ext>
            </p:extLst>
          </p:nvPr>
        </p:nvGraphicFramePr>
        <p:xfrm>
          <a:off x="5842966" y="1094628"/>
          <a:ext cx="5642610" cy="476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Callout 5"/>
          <p:cNvSpPr/>
          <p:nvPr/>
        </p:nvSpPr>
        <p:spPr>
          <a:xfrm>
            <a:off x="4903103" y="619434"/>
            <a:ext cx="1566065" cy="1230142"/>
          </a:xfrm>
          <a:prstGeom prst="wedgeEllipseCallout">
            <a:avLst>
              <a:gd name="adj1" fmla="val -56288"/>
              <a:gd name="adj2" fmla="val 6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Round % to whole #</a:t>
            </a:r>
            <a:endParaRPr lang="en-US" dirty="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492484" y="4103701"/>
            <a:ext cx="1892411" cy="63610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1</a:t>
            </a:r>
            <a:endParaRPr lang="en-US" dirty="0"/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5842966" y="5860111"/>
            <a:ext cx="1892411" cy="63610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2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698557" y="4421753"/>
            <a:ext cx="3810397" cy="131752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Taking WU out of the “Fail” Group to understand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76040"/>
              </p:ext>
            </p:extLst>
          </p:nvPr>
        </p:nvGraphicFramePr>
        <p:xfrm>
          <a:off x="6178163" y="2115047"/>
          <a:ext cx="5010316" cy="390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871432"/>
              </p:ext>
            </p:extLst>
          </p:nvPr>
        </p:nvGraphicFramePr>
        <p:xfrm>
          <a:off x="675861" y="413468"/>
          <a:ext cx="5066637" cy="399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55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815198"/>
              </p:ext>
            </p:extLst>
          </p:nvPr>
        </p:nvGraphicFramePr>
        <p:xfrm>
          <a:off x="1090985" y="1292915"/>
          <a:ext cx="5318760" cy="360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261609"/>
              </p:ext>
            </p:extLst>
          </p:nvPr>
        </p:nvGraphicFramePr>
        <p:xfrm>
          <a:off x="7173402" y="1503790"/>
          <a:ext cx="4572000" cy="36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168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15" y="473828"/>
            <a:ext cx="7832045" cy="5812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9032" y="1170039"/>
            <a:ext cx="272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anose="03070402050302030203" pitchFamily="66" charset="0"/>
              </a:rPr>
              <a:t>We started with a Microsoft Newsletter Template and worked with Public Affairs to get the right logo and positioning for the overall document.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759974" y="85454"/>
            <a:ext cx="2074607" cy="1209367"/>
          </a:xfrm>
          <a:prstGeom prst="wedgeEllipseCallout">
            <a:avLst>
              <a:gd name="adj1" fmla="val 61631"/>
              <a:gd name="adj2" fmla="val 31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thermometer charts are easy!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318</Words>
  <Application>Microsoft Office PowerPoint</Application>
  <PresentationFormat>Widescreen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Office Theme</vt:lpstr>
      <vt:lpstr>IR as a Graphic Novel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Borough of Manhattan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COUNCIL</dc:title>
  <dc:creator>Bettina G. Hansel</dc:creator>
  <cp:lastModifiedBy>Betsy Hansel</cp:lastModifiedBy>
  <cp:revision>5</cp:revision>
  <dcterms:created xsi:type="dcterms:W3CDTF">2016-05-26T19:50:33Z</dcterms:created>
  <dcterms:modified xsi:type="dcterms:W3CDTF">2016-07-12T20:41:09Z</dcterms:modified>
</cp:coreProperties>
</file>