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0"/>
  </p:notesMasterIdLst>
  <p:handoutMasterIdLst>
    <p:handoutMasterId r:id="rId11"/>
  </p:handoutMasterIdLst>
  <p:sldIdLst>
    <p:sldId id="257" r:id="rId2"/>
    <p:sldId id="280" r:id="rId3"/>
    <p:sldId id="283" r:id="rId4"/>
    <p:sldId id="284" r:id="rId5"/>
    <p:sldId id="281" r:id="rId6"/>
    <p:sldId id="279" r:id="rId7"/>
    <p:sldId id="286" r:id="rId8"/>
    <p:sldId id="285" r:id="rId9"/>
  </p:sldIdLst>
  <p:sldSz cx="10058400" cy="7772400"/>
  <p:notesSz cx="7019925" cy="9305925"/>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FFFFFF"/>
    <a:srgbClr val="064B85"/>
    <a:srgbClr val="0052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1139" autoAdjust="0"/>
  </p:normalViewPr>
  <p:slideViewPr>
    <p:cSldViewPr snapToGrid="0" snapToObjects="1">
      <p:cViewPr>
        <p:scale>
          <a:sx n="90" d="100"/>
          <a:sy n="90" d="100"/>
        </p:scale>
        <p:origin x="840" y="-636"/>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67B703E5-EC9B-2443-8E88-81F6465ACAF0}" type="datetimeFigureOut">
              <a:rPr lang="en-US" smtClean="0"/>
              <a:t>9/25/2015</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811231D-16A3-CA4C-B382-4A7118DDA975}" type="slidenum">
              <a:rPr lang="en-US" smtClean="0"/>
              <a:t>‹#›</a:t>
            </a:fld>
            <a:endParaRPr lang="en-US"/>
          </a:p>
        </p:txBody>
      </p:sp>
    </p:spTree>
    <p:extLst>
      <p:ext uri="{BB962C8B-B14F-4D97-AF65-F5344CB8AC3E}">
        <p14:creationId xmlns:p14="http://schemas.microsoft.com/office/powerpoint/2010/main" val="3010517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E64FE2F-A25E-2F4A-A00D-89FC53F95469}" type="datetimeFigureOut">
              <a:rPr lang="en-US" smtClean="0"/>
              <a:t>9/25/2015</a:t>
            </a:fld>
            <a:endParaRPr lang="en-US"/>
          </a:p>
        </p:txBody>
      </p:sp>
      <p:sp>
        <p:nvSpPr>
          <p:cNvPr id="4" name="Slide Image Placeholder 3"/>
          <p:cNvSpPr>
            <a:spLocks noGrp="1" noRot="1" noChangeAspect="1"/>
          </p:cNvSpPr>
          <p:nvPr>
            <p:ph type="sldImg" idx="2"/>
          </p:nvPr>
        </p:nvSpPr>
        <p:spPr>
          <a:xfrm>
            <a:off x="1252538" y="698500"/>
            <a:ext cx="4514850"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13B76A62-ED21-5E4B-B8FE-944C419EC872}" type="slidenum">
              <a:rPr lang="en-US" smtClean="0"/>
              <a:t>‹#›</a:t>
            </a:fld>
            <a:endParaRPr lang="en-US"/>
          </a:p>
        </p:txBody>
      </p:sp>
    </p:spTree>
    <p:extLst>
      <p:ext uri="{BB962C8B-B14F-4D97-AF65-F5344CB8AC3E}">
        <p14:creationId xmlns:p14="http://schemas.microsoft.com/office/powerpoint/2010/main" val="2060181106"/>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2" indent="-285750">
              <a:buFont typeface="Arial" pitchFamily="34" charset="0"/>
              <a:buChar char="•"/>
            </a:pPr>
            <a:r>
              <a:rPr lang="en-US" sz="1700" dirty="0" smtClean="0">
                <a:solidFill>
                  <a:schemeClr val="bg2"/>
                </a:solidFill>
                <a:latin typeface="ITC Franklin Gothic Std Demi"/>
              </a:rPr>
              <a:t>Unknown Completion Status</a:t>
            </a:r>
          </a:p>
          <a:p>
            <a:pPr marL="512763" lvl="3" indent="-285750">
              <a:buFont typeface="Arial" pitchFamily="34" charset="0"/>
              <a:buChar char="•"/>
            </a:pPr>
            <a:r>
              <a:rPr lang="en-US" dirty="0" smtClean="0">
                <a:solidFill>
                  <a:schemeClr val="bg2"/>
                </a:solidFill>
              </a:rPr>
              <a:t>The proportion of students whose completion status in the NSLDS variables is unknown varies widely </a:t>
            </a:r>
          </a:p>
          <a:p>
            <a:pPr marL="742950" lvl="4" indent="-285750">
              <a:buFont typeface="Arial" pitchFamily="34" charset="0"/>
              <a:buChar char="•"/>
            </a:pPr>
            <a:r>
              <a:rPr lang="en-US" sz="1600" dirty="0" smtClean="0">
                <a:solidFill>
                  <a:schemeClr val="bg2"/>
                </a:solidFill>
                <a:latin typeface="ITC Franklin Gothic Std Book"/>
                <a:cs typeface="ITC Franklin Gothic Std Book"/>
              </a:rPr>
              <a:t>In 2012, the proportion of unknown status students 6 years after entry ranged from .34 to .53 for CUNY schools (the 87</a:t>
            </a:r>
            <a:r>
              <a:rPr lang="en-US" sz="1600" baseline="30000" dirty="0" smtClean="0">
                <a:solidFill>
                  <a:schemeClr val="bg2"/>
                </a:solidFill>
                <a:latin typeface="ITC Franklin Gothic Std Book"/>
                <a:cs typeface="ITC Franklin Gothic Std Book"/>
              </a:rPr>
              <a:t>th</a:t>
            </a:r>
            <a:r>
              <a:rPr lang="en-US" sz="1600" dirty="0" smtClean="0">
                <a:solidFill>
                  <a:schemeClr val="bg2"/>
                </a:solidFill>
                <a:latin typeface="ITC Franklin Gothic Std Book"/>
                <a:cs typeface="ITC Franklin Gothic Std Book"/>
              </a:rPr>
              <a:t> – 93</a:t>
            </a:r>
            <a:r>
              <a:rPr lang="en-US" sz="1600" baseline="30000" dirty="0" smtClean="0">
                <a:solidFill>
                  <a:schemeClr val="bg2"/>
                </a:solidFill>
                <a:latin typeface="ITC Franklin Gothic Std Book"/>
                <a:cs typeface="ITC Franklin Gothic Std Book"/>
              </a:rPr>
              <a:t>rd</a:t>
            </a:r>
            <a:r>
              <a:rPr lang="en-US" sz="1600" dirty="0" smtClean="0">
                <a:solidFill>
                  <a:schemeClr val="bg2"/>
                </a:solidFill>
                <a:latin typeface="ITC Franklin Gothic Std Book"/>
                <a:cs typeface="ITC Franklin Gothic Std Book"/>
              </a:rPr>
              <a:t> percentile ranks in the data set)</a:t>
            </a:r>
          </a:p>
          <a:p>
            <a:pPr marL="742950" lvl="4" indent="-285750">
              <a:buFont typeface="Arial" pitchFamily="34" charset="0"/>
              <a:buChar char="•"/>
            </a:pPr>
            <a:r>
              <a:rPr lang="en-US" sz="1600" dirty="0" smtClean="0">
                <a:solidFill>
                  <a:schemeClr val="bg2"/>
                </a:solidFill>
                <a:latin typeface="ITC Franklin Gothic Std Book"/>
                <a:cs typeface="ITC Franklin Gothic Std Book"/>
              </a:rPr>
              <a:t>Nationally, the mean unknown proportion is .12 with a standard deviation of .19 </a:t>
            </a:r>
          </a:p>
          <a:p>
            <a:endParaRPr lang="en-US" i="1" cap="none" dirty="0" smtClean="0">
              <a:solidFill>
                <a:schemeClr val="bg2"/>
              </a:solidFill>
            </a:endParaRPr>
          </a:p>
          <a:p>
            <a:endParaRPr lang="en-US" i="1" cap="none" dirty="0" smtClean="0">
              <a:solidFill>
                <a:schemeClr val="bg2"/>
              </a:solidFill>
            </a:endParaRPr>
          </a:p>
          <a:p>
            <a:r>
              <a:rPr lang="en-US" i="1" cap="none" dirty="0" smtClean="0">
                <a:solidFill>
                  <a:schemeClr val="bg2"/>
                </a:solidFill>
              </a:rPr>
              <a:t>A comparison with state administrative </a:t>
            </a:r>
          </a:p>
          <a:p>
            <a:r>
              <a:rPr lang="en-US" i="1" cap="none" dirty="0" smtClean="0">
                <a:solidFill>
                  <a:schemeClr val="bg2"/>
                </a:solidFill>
              </a:rPr>
              <a:t>data in one state shows that over 80 percent of Pell-only completions were not reported </a:t>
            </a:r>
          </a:p>
          <a:p>
            <a:r>
              <a:rPr lang="en-US" i="1" cap="none" dirty="0" smtClean="0">
                <a:solidFill>
                  <a:schemeClr val="bg2"/>
                </a:solidFill>
              </a:rPr>
              <a:t>for the 2007 cohort, though that fraction dropped below 50 percent in the next cohort. </a:t>
            </a:r>
          </a:p>
          <a:p>
            <a:r>
              <a:rPr lang="en-US" i="1" cap="none" dirty="0" smtClean="0">
                <a:solidFill>
                  <a:schemeClr val="bg2"/>
                </a:solidFill>
              </a:rPr>
              <a:t>In particular, measured completion rates are particularly low for community colleges at </a:t>
            </a:r>
          </a:p>
          <a:p>
            <a:r>
              <a:rPr lang="en-US" i="1" cap="none" dirty="0" smtClean="0">
                <a:solidFill>
                  <a:schemeClr val="bg2"/>
                </a:solidFill>
              </a:rPr>
              <a:t>which many students receive only Pell grants, and also appear low for some elite </a:t>
            </a:r>
          </a:p>
          <a:p>
            <a:r>
              <a:rPr lang="en-US" i="1" cap="none" dirty="0" smtClean="0">
                <a:solidFill>
                  <a:schemeClr val="bg2"/>
                </a:solidFill>
              </a:rPr>
              <a:t>institutions that have adopted “no</a:t>
            </a:r>
          </a:p>
          <a:p>
            <a:r>
              <a:rPr lang="en-US" i="1" cap="none" dirty="0" smtClean="0">
                <a:solidFill>
                  <a:schemeClr val="bg2"/>
                </a:solidFill>
              </a:rPr>
              <a:t>-</a:t>
            </a:r>
          </a:p>
          <a:p>
            <a:r>
              <a:rPr lang="en-US" i="1" cap="none" dirty="0" smtClean="0">
                <a:solidFill>
                  <a:schemeClr val="bg2"/>
                </a:solidFill>
              </a:rPr>
              <a:t>loan” financial aid policies for students below some </a:t>
            </a:r>
          </a:p>
          <a:p>
            <a:r>
              <a:rPr lang="en-US" i="1" cap="none" dirty="0" smtClean="0">
                <a:solidFill>
                  <a:schemeClr val="bg2"/>
                </a:solidFill>
              </a:rPr>
              <a:t>family income threshold (so Title IV recipients are predominantly Pell only recipients). </a:t>
            </a:r>
          </a:p>
          <a:p>
            <a:r>
              <a:rPr lang="en-US" i="1" cap="none" dirty="0" smtClean="0">
                <a:solidFill>
                  <a:schemeClr val="bg2"/>
                </a:solidFill>
              </a:rPr>
              <a:t>More generally, some schools appear not to reliably report completion outcomes for any </a:t>
            </a:r>
          </a:p>
          <a:p>
            <a:r>
              <a:rPr lang="en-US" i="1" cap="none" dirty="0" smtClean="0">
                <a:solidFill>
                  <a:schemeClr val="bg2"/>
                </a:solidFill>
              </a:rPr>
              <a:t>students (those receiving loans and/or Pell grants) and therefore have (implausibly) low </a:t>
            </a:r>
          </a:p>
          <a:p>
            <a:r>
              <a:rPr lang="en-US" i="1" cap="none" dirty="0" smtClean="0">
                <a:solidFill>
                  <a:schemeClr val="bg2"/>
                </a:solidFill>
              </a:rPr>
              <a:t>estimated completion rates.</a:t>
            </a:r>
          </a:p>
          <a:p>
            <a:endParaRPr lang="en-US" dirty="0"/>
          </a:p>
        </p:txBody>
      </p:sp>
      <p:sp>
        <p:nvSpPr>
          <p:cNvPr id="4" name="Slide Number Placeholder 3"/>
          <p:cNvSpPr>
            <a:spLocks noGrp="1"/>
          </p:cNvSpPr>
          <p:nvPr>
            <p:ph type="sldNum" sz="quarter" idx="10"/>
          </p:nvPr>
        </p:nvSpPr>
        <p:spPr/>
        <p:txBody>
          <a:bodyPr/>
          <a:lstStyle/>
          <a:p>
            <a:fld id="{13B76A62-ED21-5E4B-B8FE-944C419EC872}" type="slidenum">
              <a:rPr lang="en-US" smtClean="0"/>
              <a:t>3</a:t>
            </a:fld>
            <a:endParaRPr lang="en-US"/>
          </a:p>
        </p:txBody>
      </p:sp>
    </p:spTree>
    <p:extLst>
      <p:ext uri="{BB962C8B-B14F-4D97-AF65-F5344CB8AC3E}">
        <p14:creationId xmlns:p14="http://schemas.microsoft.com/office/powerpoint/2010/main" val="150895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1363" lvl="3" indent="-285750">
              <a:lnSpc>
                <a:spcPct val="100000"/>
              </a:lnSpc>
              <a:spcAft>
                <a:spcPts val="0"/>
              </a:spcAft>
              <a:buFont typeface="Arial" panose="020B0604020202020204" pitchFamily="34" charset="0"/>
              <a:buChar char="•"/>
            </a:pPr>
            <a:r>
              <a:rPr lang="en-US" sz="2000" dirty="0" smtClean="0">
                <a:solidFill>
                  <a:schemeClr val="bg2"/>
                </a:solidFill>
              </a:rPr>
              <a:t>Transfer rates: while not shown on the public site, data available through the technical site include</a:t>
            </a:r>
          </a:p>
          <a:p>
            <a:pPr marL="741363" lvl="3" indent="-285750">
              <a:lnSpc>
                <a:spcPct val="100000"/>
              </a:lnSpc>
              <a:spcAft>
                <a:spcPts val="0"/>
              </a:spcAft>
              <a:buFont typeface="Arial" panose="020B0604020202020204" pitchFamily="34" charset="0"/>
              <a:buChar char="•"/>
            </a:pPr>
            <a:endParaRPr lang="en-US" sz="2000" dirty="0" smtClean="0">
              <a:solidFill>
                <a:schemeClr val="bg2"/>
              </a:solidFill>
            </a:endParaRPr>
          </a:p>
          <a:p>
            <a:pPr marL="741363" lvl="3" indent="-285750">
              <a:lnSpc>
                <a:spcPct val="100000"/>
              </a:lnSpc>
              <a:spcAft>
                <a:spcPts val="0"/>
              </a:spcAft>
              <a:buFont typeface="Arial" panose="020B0604020202020204" pitchFamily="34" charset="0"/>
              <a:buChar char="•"/>
            </a:pPr>
            <a:r>
              <a:rPr lang="en-US" sz="2000" dirty="0" smtClean="0">
                <a:solidFill>
                  <a:schemeClr val="bg2"/>
                </a:solidFill>
              </a:rPr>
              <a:t>measure of transfer rates from two-year to four-year colleges for students who received federal </a:t>
            </a:r>
          </a:p>
          <a:p>
            <a:pPr marL="741363" lvl="3" indent="-285750">
              <a:lnSpc>
                <a:spcPct val="100000"/>
              </a:lnSpc>
              <a:spcAft>
                <a:spcPts val="0"/>
              </a:spcAft>
              <a:buFont typeface="Arial" panose="020B0604020202020204" pitchFamily="34" charset="0"/>
              <a:buChar char="•"/>
            </a:pPr>
            <a:endParaRPr lang="en-US" sz="2000" dirty="0" smtClean="0">
              <a:solidFill>
                <a:schemeClr val="bg2"/>
              </a:solidFill>
            </a:endParaRPr>
          </a:p>
          <a:p>
            <a:pPr marL="741363" lvl="3" indent="-285750">
              <a:lnSpc>
                <a:spcPct val="100000"/>
              </a:lnSpc>
              <a:spcAft>
                <a:spcPts val="0"/>
              </a:spcAft>
              <a:buFont typeface="Arial" panose="020B0604020202020204" pitchFamily="34" charset="0"/>
              <a:buChar char="•"/>
            </a:pPr>
            <a:r>
              <a:rPr lang="en-US" sz="2000" dirty="0" smtClean="0">
                <a:solidFill>
                  <a:schemeClr val="bg2"/>
                </a:solidFill>
              </a:rPr>
              <a:t>financial aid</a:t>
            </a:r>
            <a:endParaRPr lang="en-US" sz="2000" dirty="0">
              <a:solidFill>
                <a:schemeClr val="bg2"/>
              </a:solidFill>
            </a:endParaRPr>
          </a:p>
        </p:txBody>
      </p:sp>
      <p:sp>
        <p:nvSpPr>
          <p:cNvPr id="4" name="Slide Number Placeholder 3"/>
          <p:cNvSpPr>
            <a:spLocks noGrp="1"/>
          </p:cNvSpPr>
          <p:nvPr>
            <p:ph type="sldNum" sz="quarter" idx="10"/>
          </p:nvPr>
        </p:nvSpPr>
        <p:spPr/>
        <p:txBody>
          <a:bodyPr/>
          <a:lstStyle/>
          <a:p>
            <a:fld id="{13B76A62-ED21-5E4B-B8FE-944C419EC872}" type="slidenum">
              <a:rPr lang="en-US" smtClean="0"/>
              <a:t>4</a:t>
            </a:fld>
            <a:endParaRPr lang="en-US"/>
          </a:p>
        </p:txBody>
      </p:sp>
    </p:spTree>
    <p:extLst>
      <p:ext uri="{BB962C8B-B14F-4D97-AF65-F5344CB8AC3E}">
        <p14:creationId xmlns:p14="http://schemas.microsoft.com/office/powerpoint/2010/main" val="148163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cap="none" dirty="0" smtClean="0">
                <a:solidFill>
                  <a:schemeClr val="bg2"/>
                </a:solidFill>
              </a:rPr>
              <a:t>“For the purposes of college comparison on the redesigned College Scorecard, the Administration chose average net price calculated across the five income quintiles, an element reported through the Integrated Postsecondary Education Data System (IPEDS) for every institution</a:t>
            </a:r>
            <a:endParaRPr lang="en-US" sz="1300" kern="1200" dirty="0" smtClean="0">
              <a:solidFill>
                <a:schemeClr val="tx1"/>
              </a:solidFill>
              <a:effectLst/>
              <a:latin typeface="+mn-lt"/>
              <a:ea typeface="+mn-ea"/>
              <a:cs typeface="+mn-cs"/>
            </a:endParaRPr>
          </a:p>
          <a:p>
            <a:endParaRPr lang="en-US" sz="1300" kern="1200" dirty="0" smtClean="0">
              <a:solidFill>
                <a:schemeClr val="tx1"/>
              </a:solidFill>
              <a:effectLst/>
              <a:latin typeface="+mn-lt"/>
              <a:ea typeface="+mn-ea"/>
              <a:cs typeface="+mn-cs"/>
            </a:endParaRPr>
          </a:p>
          <a:p>
            <a:r>
              <a:rPr lang="en-US" sz="1300" kern="1200" dirty="0" smtClean="0">
                <a:solidFill>
                  <a:schemeClr val="tx1"/>
                </a:solidFill>
                <a:effectLst/>
                <a:latin typeface="+mn-lt"/>
                <a:ea typeface="+mn-ea"/>
                <a:cs typeface="+mn-cs"/>
              </a:rPr>
              <a:t>Students </a:t>
            </a:r>
            <a:r>
              <a:rPr lang="en-US" sz="1300" kern="1200" dirty="0" smtClean="0">
                <a:solidFill>
                  <a:schemeClr val="tx1"/>
                </a:solidFill>
                <a:effectLst/>
                <a:latin typeface="+mn-lt"/>
                <a:ea typeface="+mn-ea"/>
                <a:cs typeface="+mn-cs"/>
              </a:rPr>
              <a:t>should know that while differences </a:t>
            </a:r>
          </a:p>
          <a:p>
            <a:r>
              <a:rPr lang="en-US" sz="1300" kern="1200" dirty="0" smtClean="0">
                <a:solidFill>
                  <a:schemeClr val="tx1"/>
                </a:solidFill>
                <a:effectLst/>
                <a:latin typeface="+mn-lt"/>
                <a:ea typeface="+mn-ea"/>
                <a:cs typeface="+mn-cs"/>
              </a:rPr>
              <a:t>across schools may inform the question of relative school quality, these differences mask a great </a:t>
            </a:r>
          </a:p>
          <a:p>
            <a:r>
              <a:rPr lang="en-US" sz="1300" kern="1200" dirty="0" smtClean="0">
                <a:solidFill>
                  <a:schemeClr val="tx1"/>
                </a:solidFill>
                <a:effectLst/>
                <a:latin typeface="+mn-lt"/>
                <a:ea typeface="+mn-ea"/>
                <a:cs typeface="+mn-cs"/>
              </a:rPr>
              <a:t>deal of heterogeneity in the outcomes of students. For example, only about 5 percent of the </a:t>
            </a:r>
          </a:p>
          <a:p>
            <a:r>
              <a:rPr lang="en-US" sz="1300" kern="1200" dirty="0" smtClean="0">
                <a:solidFill>
                  <a:schemeClr val="tx1"/>
                </a:solidFill>
                <a:effectLst/>
                <a:latin typeface="+mn-lt"/>
                <a:ea typeface="+mn-ea"/>
                <a:cs typeface="+mn-cs"/>
              </a:rPr>
              <a:t>variation in earnings across students who attend four-year schools is explained by the institution </a:t>
            </a:r>
          </a:p>
          <a:p>
            <a:r>
              <a:rPr lang="en-US" sz="1300" kern="1200" dirty="0" smtClean="0">
                <a:solidFill>
                  <a:schemeClr val="tx1"/>
                </a:solidFill>
                <a:effectLst/>
                <a:latin typeface="+mn-lt"/>
                <a:ea typeface="+mn-ea"/>
                <a:cs typeface="+mn-cs"/>
              </a:rPr>
              <a:t>those students attend.</a:t>
            </a:r>
          </a:p>
          <a:p>
            <a:r>
              <a:rPr lang="en-US" sz="1300" kern="1200" dirty="0" smtClean="0">
                <a:solidFill>
                  <a:schemeClr val="tx1"/>
                </a:solidFill>
                <a:effectLst/>
                <a:latin typeface="+mn-lt"/>
                <a:ea typeface="+mn-ea"/>
                <a:cs typeface="+mn-cs"/>
              </a:rPr>
              <a:t>33</a:t>
            </a:r>
          </a:p>
          <a:p>
            <a:r>
              <a:rPr lang="en-US" sz="1300" kern="1200" dirty="0" smtClean="0">
                <a:solidFill>
                  <a:schemeClr val="tx1"/>
                </a:solidFill>
                <a:effectLst/>
                <a:latin typeface="+mn-lt"/>
                <a:ea typeface="+mn-ea"/>
                <a:cs typeface="+mn-cs"/>
              </a:rPr>
              <a:t>This is illustrated in Figure 5-5, which shows the average median and </a:t>
            </a:r>
          </a:p>
          <a:p>
            <a:r>
              <a:rPr lang="en-US" sz="1300" kern="1200" dirty="0" smtClean="0">
                <a:solidFill>
                  <a:schemeClr val="tx1"/>
                </a:solidFill>
                <a:effectLst/>
                <a:latin typeface="+mn-lt"/>
                <a:ea typeface="+mn-ea"/>
                <a:cs typeface="+mn-cs"/>
              </a:rPr>
              <a:t>25</a:t>
            </a:r>
          </a:p>
          <a:p>
            <a:r>
              <a:rPr lang="en-US" sz="1300" kern="1200" dirty="0" err="1" smtClean="0">
                <a:solidFill>
                  <a:schemeClr val="tx1"/>
                </a:solidFill>
                <a:effectLst/>
                <a:latin typeface="+mn-lt"/>
                <a:ea typeface="+mn-ea"/>
                <a:cs typeface="+mn-cs"/>
              </a:rPr>
              <a:t>th</a:t>
            </a:r>
            <a:endParaRPr lang="en-US" sz="1300" kern="1200" dirty="0" smtClean="0">
              <a:solidFill>
                <a:schemeClr val="tx1"/>
              </a:solidFill>
              <a:effectLst/>
              <a:latin typeface="+mn-lt"/>
              <a:ea typeface="+mn-ea"/>
              <a:cs typeface="+mn-cs"/>
            </a:endParaRPr>
          </a:p>
          <a:p>
            <a:r>
              <a:rPr lang="en-US" sz="1300" kern="1200" dirty="0" smtClean="0">
                <a:solidFill>
                  <a:schemeClr val="tx1"/>
                </a:solidFill>
                <a:effectLst/>
                <a:latin typeface="+mn-lt"/>
                <a:ea typeface="+mn-ea"/>
                <a:cs typeface="+mn-cs"/>
              </a:rPr>
              <a:t>and 75</a:t>
            </a:r>
          </a:p>
          <a:p>
            <a:r>
              <a:rPr lang="en-US" sz="1300" kern="1200" dirty="0" err="1" smtClean="0">
                <a:solidFill>
                  <a:schemeClr val="tx1"/>
                </a:solidFill>
                <a:effectLst/>
                <a:latin typeface="+mn-lt"/>
                <a:ea typeface="+mn-ea"/>
                <a:cs typeface="+mn-cs"/>
              </a:rPr>
              <a:t>th</a:t>
            </a:r>
            <a:endParaRPr lang="en-US" sz="1300" kern="1200" dirty="0" smtClean="0">
              <a:solidFill>
                <a:schemeClr val="tx1"/>
              </a:solidFill>
              <a:effectLst/>
              <a:latin typeface="+mn-lt"/>
              <a:ea typeface="+mn-ea"/>
              <a:cs typeface="+mn-cs"/>
            </a:endParaRPr>
          </a:p>
          <a:p>
            <a:r>
              <a:rPr lang="en-US" sz="1300" kern="1200" dirty="0" smtClean="0">
                <a:solidFill>
                  <a:schemeClr val="tx1"/>
                </a:solidFill>
                <a:effectLst/>
                <a:latin typeface="+mn-lt"/>
                <a:ea typeface="+mn-ea"/>
                <a:cs typeface="+mn-cs"/>
              </a:rPr>
              <a:t>percentiles of earnings for institutions, where schools are grouped </a:t>
            </a:r>
          </a:p>
          <a:p>
            <a:r>
              <a:rPr lang="en-US" sz="1300" kern="1200" dirty="0" smtClean="0">
                <a:solidFill>
                  <a:schemeClr val="tx1"/>
                </a:solidFill>
                <a:effectLst/>
                <a:latin typeface="+mn-lt"/>
                <a:ea typeface="+mn-ea"/>
                <a:cs typeface="+mn-cs"/>
              </a:rPr>
              <a:t>in</a:t>
            </a:r>
          </a:p>
          <a:p>
            <a:r>
              <a:rPr lang="en-US" sz="1300" kern="1200" dirty="0" smtClean="0">
                <a:solidFill>
                  <a:schemeClr val="tx1"/>
                </a:solidFill>
                <a:effectLst/>
                <a:latin typeface="+mn-lt"/>
                <a:ea typeface="+mn-ea"/>
                <a:cs typeface="+mn-cs"/>
              </a:rPr>
              <a:t>to</a:t>
            </a:r>
          </a:p>
          <a:p>
            <a:r>
              <a:rPr lang="en-US" sz="1300" kern="1200" dirty="0" smtClean="0">
                <a:solidFill>
                  <a:schemeClr val="tx1"/>
                </a:solidFill>
                <a:effectLst/>
                <a:latin typeface="+mn-lt"/>
                <a:ea typeface="+mn-ea"/>
                <a:cs typeface="+mn-cs"/>
              </a:rPr>
              <a:t>50 bins </a:t>
            </a:r>
          </a:p>
          <a:p>
            <a:r>
              <a:rPr lang="en-US" sz="1300" kern="1200" dirty="0" smtClean="0">
                <a:solidFill>
                  <a:schemeClr val="tx1"/>
                </a:solidFill>
                <a:effectLst/>
                <a:latin typeface="+mn-lt"/>
                <a:ea typeface="+mn-ea"/>
                <a:cs typeface="+mn-cs"/>
              </a:rPr>
              <a:t>according to </a:t>
            </a:r>
          </a:p>
          <a:p>
            <a:r>
              <a:rPr lang="en-US" sz="1300" kern="1200" dirty="0" smtClean="0">
                <a:solidFill>
                  <a:schemeClr val="tx1"/>
                </a:solidFill>
                <a:effectLst/>
                <a:latin typeface="+mn-lt"/>
                <a:ea typeface="+mn-ea"/>
                <a:cs typeface="+mn-cs"/>
              </a:rPr>
              <a:t>their students’ median earnings 10 years after entry.</a:t>
            </a:r>
          </a:p>
          <a:p>
            <a:endParaRPr lang="en-US" dirty="0"/>
          </a:p>
        </p:txBody>
      </p:sp>
      <p:sp>
        <p:nvSpPr>
          <p:cNvPr id="4" name="Slide Number Placeholder 3"/>
          <p:cNvSpPr>
            <a:spLocks noGrp="1"/>
          </p:cNvSpPr>
          <p:nvPr>
            <p:ph type="sldNum" sz="quarter" idx="10"/>
          </p:nvPr>
        </p:nvSpPr>
        <p:spPr/>
        <p:txBody>
          <a:bodyPr/>
          <a:lstStyle/>
          <a:p>
            <a:fld id="{13B76A62-ED21-5E4B-B8FE-944C419EC872}" type="slidenum">
              <a:rPr lang="en-US" smtClean="0"/>
              <a:t>5</a:t>
            </a:fld>
            <a:endParaRPr lang="en-US"/>
          </a:p>
        </p:txBody>
      </p:sp>
    </p:spTree>
    <p:extLst>
      <p:ext uri="{BB962C8B-B14F-4D97-AF65-F5344CB8AC3E}">
        <p14:creationId xmlns:p14="http://schemas.microsoft.com/office/powerpoint/2010/main" val="800784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617720" y="5605272"/>
            <a:ext cx="5440680" cy="148132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4617720" y="685800"/>
            <a:ext cx="5440680" cy="4919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CUNY_TitlePhot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85800"/>
            <a:ext cx="4367784" cy="6400800"/>
          </a:xfrm>
          <a:prstGeom prst="rect">
            <a:avLst/>
          </a:prstGeom>
          <a:solidFill>
            <a:srgbClr val="064B85"/>
          </a:solidFill>
          <a:ln>
            <a:solidFill>
              <a:srgbClr val="FFFFFF"/>
            </a:solidFill>
          </a:ln>
        </p:spPr>
      </p:pic>
      <p:sp>
        <p:nvSpPr>
          <p:cNvPr id="2" name="Title 1"/>
          <p:cNvSpPr>
            <a:spLocks noGrp="1"/>
          </p:cNvSpPr>
          <p:nvPr>
            <p:ph type="ctrTitle"/>
          </p:nvPr>
        </p:nvSpPr>
        <p:spPr>
          <a:xfrm>
            <a:off x="5029200" y="2286000"/>
            <a:ext cx="4572000" cy="2953984"/>
          </a:xfrm>
        </p:spPr>
        <p:txBody>
          <a:bodyPr anchor="t" anchorCtr="0"/>
          <a:lstStyle>
            <a:lvl1pPr algn="l">
              <a:lnSpc>
                <a:spcPts val="4100"/>
              </a:lnSp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29200" y="5800194"/>
            <a:ext cx="4572000" cy="681028"/>
          </a:xfrm>
        </p:spPr>
        <p:txBody>
          <a:bodyPr anchor="b" anchorCtr="0"/>
          <a:lstStyle>
            <a:lvl1pPr marL="0" indent="0" algn="l">
              <a:lnSpc>
                <a:spcPts val="1700"/>
              </a:lnSpc>
              <a:spcAft>
                <a:spcPts val="0"/>
              </a:spcAft>
              <a:buNone/>
              <a:defRPr sz="1400" b="0" i="0" cap="none">
                <a:solidFill>
                  <a:schemeClr val="bg1"/>
                </a:solidFill>
                <a:latin typeface="ITC Franklin Gothic Std Med"/>
                <a:cs typeface="ITC Franklin Gothic Std Med"/>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0" y="685800"/>
            <a:ext cx="228600" cy="640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NY_Logo_tit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9224" y="675127"/>
            <a:ext cx="1423416" cy="1868424"/>
          </a:xfrm>
          <a:prstGeom prst="rect">
            <a:avLst/>
          </a:prstGeom>
        </p:spPr>
      </p:pic>
      <p:sp>
        <p:nvSpPr>
          <p:cNvPr id="14" name="Text Placeholder 13"/>
          <p:cNvSpPr>
            <a:spLocks noGrp="1"/>
          </p:cNvSpPr>
          <p:nvPr>
            <p:ph type="body" sz="quarter" idx="10"/>
          </p:nvPr>
        </p:nvSpPr>
        <p:spPr>
          <a:xfrm>
            <a:off x="5029200" y="6481220"/>
            <a:ext cx="4572000" cy="298039"/>
          </a:xfrm>
        </p:spPr>
        <p:txBody>
          <a:bodyPr anchor="b" anchorCtr="0"/>
          <a:lstStyle>
            <a:lvl1pPr>
              <a:lnSpc>
                <a:spcPts val="1700"/>
              </a:lnSpc>
              <a:spcAft>
                <a:spcPts val="0"/>
              </a:spcAft>
              <a:defRPr sz="14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52927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228600" y="228600"/>
            <a:ext cx="9829800" cy="19476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Rectangle 6"/>
          <p:cNvSpPr/>
          <p:nvPr userDrawn="1"/>
        </p:nvSpPr>
        <p:spPr>
          <a:xfrm>
            <a:off x="0" y="228600"/>
            <a:ext cx="228600" cy="19476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NY_Logo_hea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17927"/>
            <a:ext cx="932688" cy="1225296"/>
          </a:xfrm>
          <a:prstGeom prst="rect">
            <a:avLst/>
          </a:prstGeom>
        </p:spPr>
      </p:pic>
      <p:sp>
        <p:nvSpPr>
          <p:cNvPr id="10" name="Slide Number Placeholder 6"/>
          <p:cNvSpPr>
            <a:spLocks noGrp="1"/>
          </p:cNvSpPr>
          <p:nvPr>
            <p:ph type="sldNum" sz="quarter" idx="4"/>
          </p:nvPr>
        </p:nvSpPr>
        <p:spPr>
          <a:xfrm>
            <a:off x="7254875" y="7205472"/>
            <a:ext cx="2346325" cy="228600"/>
          </a:xfrm>
          <a:prstGeom prst="rect">
            <a:avLst/>
          </a:prstGeom>
        </p:spPr>
        <p:txBody>
          <a:bodyPr vert="horz" lIns="0" tIns="0" rIns="0" bIns="0" rtlCol="0" anchor="b" anchorCtr="0"/>
          <a:lstStyle>
            <a:lvl1pPr algn="r">
              <a:defRPr sz="900" b="0" i="0">
                <a:solidFill>
                  <a:schemeClr val="bg2"/>
                </a:solidFill>
                <a:latin typeface="ITC Franklin Gothic Std Book"/>
                <a:cs typeface="ITC Franklin Gothic Std Book"/>
              </a:defRPr>
            </a:lvl1pPr>
          </a:lstStyle>
          <a:p>
            <a:fld id="{2C8CD090-09F9-114F-92CA-F73F45590285}" type="slidenum">
              <a:rPr lang="en-US" smtClean="0"/>
              <a:pPr/>
              <a:t>‹#›</a:t>
            </a:fld>
            <a:endParaRPr lang="en-US" dirty="0"/>
          </a:p>
        </p:txBody>
      </p:sp>
    </p:spTree>
    <p:extLst>
      <p:ext uri="{BB962C8B-B14F-4D97-AF65-F5344CB8AC3E}">
        <p14:creationId xmlns:p14="http://schemas.microsoft.com/office/powerpoint/2010/main" val="258458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228600" y="228600"/>
            <a:ext cx="9829800" cy="19476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228600"/>
            <a:ext cx="228600" cy="19476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NY_Logo_hea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17927"/>
            <a:ext cx="932688" cy="12252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6"/>
          <p:cNvSpPr>
            <a:spLocks noGrp="1"/>
          </p:cNvSpPr>
          <p:nvPr>
            <p:ph type="sldNum" sz="quarter" idx="4"/>
          </p:nvPr>
        </p:nvSpPr>
        <p:spPr>
          <a:xfrm>
            <a:off x="7254875" y="7205472"/>
            <a:ext cx="2346325" cy="228600"/>
          </a:xfrm>
          <a:prstGeom prst="rect">
            <a:avLst/>
          </a:prstGeom>
        </p:spPr>
        <p:txBody>
          <a:bodyPr vert="horz" lIns="0" tIns="0" rIns="0" bIns="0" rtlCol="0" anchor="b" anchorCtr="0"/>
          <a:lstStyle>
            <a:lvl1pPr algn="r">
              <a:defRPr sz="900" b="0" i="0">
                <a:solidFill>
                  <a:schemeClr val="bg2"/>
                </a:solidFill>
                <a:latin typeface="ITC Franklin Gothic Std Book"/>
                <a:cs typeface="ITC Franklin Gothic Std Book"/>
              </a:defRPr>
            </a:lvl1pPr>
          </a:lstStyle>
          <a:p>
            <a:fld id="{2C8CD090-09F9-114F-92CA-F73F45590285}" type="slidenum">
              <a:rPr lang="en-US" smtClean="0"/>
              <a:pPr/>
              <a:t>‹#›</a:t>
            </a:fld>
            <a:endParaRPr lang="en-US" dirty="0"/>
          </a:p>
        </p:txBody>
      </p:sp>
    </p:spTree>
    <p:extLst>
      <p:ext uri="{BB962C8B-B14F-4D97-AF65-F5344CB8AC3E}">
        <p14:creationId xmlns:p14="http://schemas.microsoft.com/office/powerpoint/2010/main" val="282726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228600" y="228600"/>
            <a:ext cx="9829800" cy="19476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28600"/>
            <a:ext cx="228600" cy="19476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NY_Logo_hea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17927"/>
            <a:ext cx="932688" cy="122529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2743200"/>
            <a:ext cx="4442460" cy="4114800"/>
          </a:xfrm>
        </p:spPr>
        <p:txBody>
          <a:bodyPr/>
          <a:lstStyle>
            <a:lvl1pPr>
              <a:defRPr sz="1700"/>
            </a:lvl1pPr>
            <a:lvl2pPr>
              <a:defRPr sz="1600"/>
            </a:lvl2pPr>
            <a:lvl3pPr>
              <a:defRPr sz="1600"/>
            </a:lvl3pPr>
            <a:lvl4pPr>
              <a:defRPr sz="16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Content Placeholder 3"/>
          <p:cNvSpPr>
            <a:spLocks noGrp="1"/>
          </p:cNvSpPr>
          <p:nvPr>
            <p:ph sz="half" idx="2"/>
          </p:nvPr>
        </p:nvSpPr>
        <p:spPr>
          <a:xfrm>
            <a:off x="5113020" y="2743200"/>
            <a:ext cx="4442460" cy="4114800"/>
          </a:xfrm>
        </p:spPr>
        <p:txBody>
          <a:bodyPr/>
          <a:lstStyle>
            <a:lvl1pPr>
              <a:defRPr sz="1700"/>
            </a:lvl1pPr>
            <a:lvl2pPr>
              <a:defRPr sz="1600"/>
            </a:lvl2pPr>
            <a:lvl3pPr>
              <a:defRPr sz="1600"/>
            </a:lvl3pPr>
            <a:lvl4pPr>
              <a:defRPr sz="16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8" name="Slide Number Placeholder 6"/>
          <p:cNvSpPr>
            <a:spLocks noGrp="1"/>
          </p:cNvSpPr>
          <p:nvPr>
            <p:ph type="sldNum" sz="quarter" idx="4"/>
          </p:nvPr>
        </p:nvSpPr>
        <p:spPr>
          <a:xfrm>
            <a:off x="7254875" y="7205472"/>
            <a:ext cx="2346325" cy="228600"/>
          </a:xfrm>
          <a:prstGeom prst="rect">
            <a:avLst/>
          </a:prstGeom>
        </p:spPr>
        <p:txBody>
          <a:bodyPr vert="horz" lIns="0" tIns="0" rIns="0" bIns="0" rtlCol="0" anchor="b" anchorCtr="0"/>
          <a:lstStyle>
            <a:lvl1pPr algn="r">
              <a:defRPr sz="900" b="0" i="0">
                <a:solidFill>
                  <a:schemeClr val="bg2"/>
                </a:solidFill>
                <a:latin typeface="ITC Franklin Gothic Std Book"/>
                <a:cs typeface="ITC Franklin Gothic Std Book"/>
              </a:defRPr>
            </a:lvl1pPr>
          </a:lstStyle>
          <a:p>
            <a:fld id="{2C8CD090-09F9-114F-92CA-F73F45590285}" type="slidenum">
              <a:rPr lang="en-US" smtClean="0"/>
              <a:pPr/>
              <a:t>‹#›</a:t>
            </a:fld>
            <a:endParaRPr lang="en-US" dirty="0"/>
          </a:p>
        </p:txBody>
      </p:sp>
    </p:spTree>
    <p:extLst>
      <p:ext uri="{BB962C8B-B14F-4D97-AF65-F5344CB8AC3E}">
        <p14:creationId xmlns:p14="http://schemas.microsoft.com/office/powerpoint/2010/main" val="421929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228600" y="228600"/>
            <a:ext cx="9829800" cy="19476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228600"/>
            <a:ext cx="228600" cy="19476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NY_Logo_head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17927"/>
            <a:ext cx="932688" cy="1225296"/>
          </a:xfrm>
          <a:prstGeom prst="rect">
            <a:avLst/>
          </a:prstGeom>
        </p:spPr>
      </p:pic>
      <p:sp>
        <p:nvSpPr>
          <p:cNvPr id="5" name="Slide Number Placeholder 6"/>
          <p:cNvSpPr>
            <a:spLocks noGrp="1"/>
          </p:cNvSpPr>
          <p:nvPr>
            <p:ph type="sldNum" sz="quarter" idx="4"/>
          </p:nvPr>
        </p:nvSpPr>
        <p:spPr>
          <a:xfrm>
            <a:off x="7254875" y="7205472"/>
            <a:ext cx="2346325" cy="228600"/>
          </a:xfrm>
          <a:prstGeom prst="rect">
            <a:avLst/>
          </a:prstGeom>
        </p:spPr>
        <p:txBody>
          <a:bodyPr vert="horz" lIns="0" tIns="0" rIns="0" bIns="0" rtlCol="0" anchor="b" anchorCtr="0"/>
          <a:lstStyle>
            <a:lvl1pPr algn="r">
              <a:defRPr sz="900" b="0" i="0">
                <a:solidFill>
                  <a:schemeClr val="bg2"/>
                </a:solidFill>
                <a:latin typeface="ITC Franklin Gothic Std Book"/>
                <a:cs typeface="ITC Franklin Gothic Std Book"/>
              </a:defRPr>
            </a:lvl1pPr>
          </a:lstStyle>
          <a:p>
            <a:fld id="{2C8CD090-09F9-114F-92CA-F73F45590285}" type="slidenum">
              <a:rPr lang="en-US" smtClean="0"/>
              <a:pPr/>
              <a:t>‹#›</a:t>
            </a:fld>
            <a:endParaRPr lang="en-US" dirty="0"/>
          </a:p>
        </p:txBody>
      </p:sp>
    </p:spTree>
    <p:extLst>
      <p:ext uri="{BB962C8B-B14F-4D97-AF65-F5344CB8AC3E}">
        <p14:creationId xmlns:p14="http://schemas.microsoft.com/office/powerpoint/2010/main" val="117373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228600" y="5605272"/>
            <a:ext cx="9829800" cy="148132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28600" y="685800"/>
            <a:ext cx="9829800" cy="4919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685800"/>
            <a:ext cx="228600" cy="640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9224" y="2286000"/>
            <a:ext cx="8549640" cy="3119046"/>
          </a:xfrm>
        </p:spPr>
        <p:txBody>
          <a:bodyPr anchor="t"/>
          <a:lstStyle>
            <a:lvl1pPr algn="l">
              <a:lnSpc>
                <a:spcPts val="4100"/>
              </a:lnSpc>
              <a:defRPr sz="3800" b="0" i="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649224" y="5943600"/>
            <a:ext cx="8549640" cy="901893"/>
          </a:xfrm>
        </p:spPr>
        <p:txBody>
          <a:bodyPr anchor="t" anchorCtr="0"/>
          <a:lstStyle>
            <a:lvl1pPr marL="0" indent="0">
              <a:lnSpc>
                <a:spcPts val="1700"/>
              </a:lnSpc>
              <a:spcAft>
                <a:spcPts val="0"/>
              </a:spcAft>
              <a:buNone/>
              <a:defRPr sz="1400" b="0" i="0" cap="none">
                <a:solidFill>
                  <a:srgbClr val="FFFFFF"/>
                </a:solidFill>
                <a:latin typeface="ITC Franklin Gothic Std Med"/>
                <a:cs typeface="ITC Franklin Gothic Std Med"/>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dirty="0" smtClean="0"/>
              <a:t>Click to edit Master text styles</a:t>
            </a:r>
          </a:p>
        </p:txBody>
      </p:sp>
      <p:sp>
        <p:nvSpPr>
          <p:cNvPr id="7" name="Slide Number Placeholder 6"/>
          <p:cNvSpPr>
            <a:spLocks noGrp="1"/>
          </p:cNvSpPr>
          <p:nvPr>
            <p:ph type="sldNum" sz="quarter" idx="4"/>
          </p:nvPr>
        </p:nvSpPr>
        <p:spPr>
          <a:xfrm>
            <a:off x="7254875" y="7205472"/>
            <a:ext cx="2346325" cy="228600"/>
          </a:xfrm>
          <a:prstGeom prst="rect">
            <a:avLst/>
          </a:prstGeom>
        </p:spPr>
        <p:txBody>
          <a:bodyPr vert="horz" lIns="0" tIns="0" rIns="0" bIns="0" rtlCol="0" anchor="b" anchorCtr="0"/>
          <a:lstStyle>
            <a:lvl1pPr algn="r">
              <a:defRPr sz="900" b="0" i="0">
                <a:solidFill>
                  <a:schemeClr val="bg2"/>
                </a:solidFill>
                <a:latin typeface="ITC Franklin Gothic Std Book"/>
                <a:cs typeface="ITC Franklin Gothic Std Book"/>
              </a:defRPr>
            </a:lvl1pPr>
          </a:lstStyle>
          <a:p>
            <a:fld id="{2C8CD090-09F9-114F-92CA-F73F45590285}" type="slidenum">
              <a:rPr lang="en-US" smtClean="0"/>
              <a:pPr/>
              <a:t>‹#›</a:t>
            </a:fld>
            <a:endParaRPr lang="en-US" dirty="0"/>
          </a:p>
        </p:txBody>
      </p:sp>
    </p:spTree>
    <p:extLst>
      <p:ext uri="{BB962C8B-B14F-4D97-AF65-F5344CB8AC3E}">
        <p14:creationId xmlns:p14="http://schemas.microsoft.com/office/powerpoint/2010/main" val="312824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576072"/>
            <a:ext cx="6400800" cy="137160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1600" y="2743200"/>
            <a:ext cx="7543800" cy="41148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7" name="Slide Number Placeholder 6"/>
          <p:cNvSpPr>
            <a:spLocks noGrp="1"/>
          </p:cNvSpPr>
          <p:nvPr>
            <p:ph type="sldNum" sz="quarter" idx="4"/>
          </p:nvPr>
        </p:nvSpPr>
        <p:spPr>
          <a:xfrm>
            <a:off x="7254875" y="7205472"/>
            <a:ext cx="2346325" cy="228600"/>
          </a:xfrm>
          <a:prstGeom prst="rect">
            <a:avLst/>
          </a:prstGeom>
        </p:spPr>
        <p:txBody>
          <a:bodyPr vert="horz" lIns="0" tIns="0" rIns="0" bIns="0" rtlCol="0" anchor="b" anchorCtr="0"/>
          <a:lstStyle>
            <a:lvl1pPr algn="r">
              <a:defRPr sz="900" b="0" i="0">
                <a:solidFill>
                  <a:schemeClr val="bg2"/>
                </a:solidFill>
                <a:latin typeface="ITC Franklin Gothic Std Book"/>
                <a:cs typeface="ITC Franklin Gothic Std Book"/>
              </a:defRPr>
            </a:lvl1pPr>
          </a:lstStyle>
          <a:p>
            <a:fld id="{2C8CD090-09F9-114F-92CA-F73F45590285}" type="slidenum">
              <a:rPr lang="en-US" smtClean="0"/>
              <a:pPr/>
              <a:t>‹#›</a:t>
            </a:fld>
            <a:endParaRPr lang="en-US" dirty="0"/>
          </a:p>
        </p:txBody>
      </p:sp>
    </p:spTree>
    <p:extLst>
      <p:ext uri="{BB962C8B-B14F-4D97-AF65-F5344CB8AC3E}">
        <p14:creationId xmlns:p14="http://schemas.microsoft.com/office/powerpoint/2010/main" val="2029594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5" r:id="rId5"/>
    <p:sldLayoutId id="2147483651" r:id="rId6"/>
  </p:sldLayoutIdLst>
  <p:hf hdr="0" ftr="0"/>
  <p:txStyles>
    <p:titleStyle>
      <a:lvl1pPr algn="r" defTabSz="509412" rtl="0" eaLnBrk="1" latinLnBrk="0" hangingPunct="1">
        <a:lnSpc>
          <a:spcPts val="3800"/>
        </a:lnSpc>
        <a:spcBef>
          <a:spcPct val="0"/>
        </a:spcBef>
        <a:buNone/>
        <a:defRPr sz="3800" b="0" i="0" kern="1200">
          <a:solidFill>
            <a:schemeClr val="bg1"/>
          </a:solidFill>
          <a:latin typeface="ITC Franklin Gothic Std Book"/>
          <a:ea typeface="+mj-ea"/>
          <a:cs typeface="ITC Franklin Gothic Std Book"/>
        </a:defRPr>
      </a:lvl1pPr>
    </p:titleStyle>
    <p:bodyStyle>
      <a:lvl1pPr marL="0" indent="0" algn="l" defTabSz="509412" rtl="0" eaLnBrk="1" latinLnBrk="0" hangingPunct="1">
        <a:lnSpc>
          <a:spcPts val="2000"/>
        </a:lnSpc>
        <a:spcBef>
          <a:spcPts val="0"/>
        </a:spcBef>
        <a:spcAft>
          <a:spcPts val="0"/>
        </a:spcAft>
        <a:buFont typeface="Arial"/>
        <a:buNone/>
        <a:defRPr sz="1700" b="0" i="0" kern="1200" cap="all" baseline="0">
          <a:solidFill>
            <a:schemeClr val="tx2"/>
          </a:solidFill>
          <a:latin typeface="ITC Franklin Gothic Std Demi"/>
          <a:ea typeface="+mn-ea"/>
          <a:cs typeface="+mn-cs"/>
        </a:defRPr>
      </a:lvl1pPr>
      <a:lvl2pPr marL="0" indent="0" algn="l" defTabSz="509412" rtl="0" eaLnBrk="1" latinLnBrk="0" hangingPunct="1">
        <a:lnSpc>
          <a:spcPts val="2100"/>
        </a:lnSpc>
        <a:spcBef>
          <a:spcPts val="0"/>
        </a:spcBef>
        <a:spcAft>
          <a:spcPts val="1800"/>
        </a:spcAft>
        <a:buFont typeface="Arial"/>
        <a:buNone/>
        <a:defRPr sz="1600" b="0" i="0" kern="1200" baseline="0">
          <a:solidFill>
            <a:schemeClr val="tx1"/>
          </a:solidFill>
          <a:latin typeface="ITC Franklin Gothic Std Demi"/>
          <a:ea typeface="+mn-ea"/>
          <a:cs typeface="+mn-cs"/>
        </a:defRPr>
      </a:lvl2pPr>
      <a:lvl3pPr marL="228600" indent="-228600" algn="l" defTabSz="509412" rtl="0" eaLnBrk="1" latinLnBrk="0" hangingPunct="1">
        <a:lnSpc>
          <a:spcPts val="2100"/>
        </a:lnSpc>
        <a:spcBef>
          <a:spcPts val="0"/>
        </a:spcBef>
        <a:spcAft>
          <a:spcPts val="1800"/>
        </a:spcAft>
        <a:buClr>
          <a:schemeClr val="accent1"/>
        </a:buClr>
        <a:buSzPct val="80000"/>
        <a:buFont typeface="American Typewriter"/>
        <a:buChar char="•"/>
        <a:defRPr sz="1600" b="0" i="0" kern="1200">
          <a:solidFill>
            <a:schemeClr val="tx1"/>
          </a:solidFill>
          <a:latin typeface="ITC Franklin Gothic Std Book"/>
          <a:ea typeface="+mn-ea"/>
          <a:cs typeface="ITC Franklin Gothic Std Book"/>
        </a:defRPr>
      </a:lvl3pPr>
      <a:lvl4pPr marL="455613" indent="-228600" algn="l" defTabSz="509412" rtl="0" eaLnBrk="1" latinLnBrk="0" hangingPunct="1">
        <a:lnSpc>
          <a:spcPts val="2100"/>
        </a:lnSpc>
        <a:spcBef>
          <a:spcPts val="0"/>
        </a:spcBef>
        <a:spcAft>
          <a:spcPts val="1800"/>
        </a:spcAft>
        <a:buClr>
          <a:schemeClr val="accent1"/>
        </a:buClr>
        <a:buSzPct val="75000"/>
        <a:buFont typeface="Arial"/>
        <a:buChar char="–"/>
        <a:defRPr sz="1600" b="0" i="0" kern="1200">
          <a:solidFill>
            <a:schemeClr val="tx1"/>
          </a:solidFill>
          <a:latin typeface="ITC Franklin Gothic Std Book"/>
          <a:ea typeface="+mn-ea"/>
          <a:cs typeface="ITC Franklin Gothic Std Book"/>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Federal </a:t>
            </a:r>
            <a:br>
              <a:rPr lang="en-US" dirty="0" smtClean="0"/>
            </a:br>
            <a:r>
              <a:rPr lang="en-US" dirty="0" smtClean="0"/>
              <a:t>College Scorecard </a:t>
            </a:r>
            <a:endParaRPr lang="en-US" dirty="0"/>
          </a:p>
        </p:txBody>
      </p:sp>
      <p:sp>
        <p:nvSpPr>
          <p:cNvPr id="3" name="Subtitle 2"/>
          <p:cNvSpPr>
            <a:spLocks noGrp="1"/>
          </p:cNvSpPr>
          <p:nvPr>
            <p:ph type="subTitle" idx="1"/>
          </p:nvPr>
        </p:nvSpPr>
        <p:spPr/>
        <p:txBody>
          <a:bodyPr/>
          <a:lstStyle/>
          <a:p>
            <a:r>
              <a:rPr lang="en-US" dirty="0" smtClean="0"/>
              <a:t/>
            </a:r>
            <a:br>
              <a:rPr lang="en-US" dirty="0" smtClean="0"/>
            </a:br>
            <a:endParaRPr lang="en-US" dirty="0"/>
          </a:p>
        </p:txBody>
      </p:sp>
      <p:sp>
        <p:nvSpPr>
          <p:cNvPr id="6" name="Text Placeholder 5"/>
          <p:cNvSpPr>
            <a:spLocks noGrp="1"/>
          </p:cNvSpPr>
          <p:nvPr>
            <p:ph type="body" sz="quarter" idx="10"/>
          </p:nvPr>
        </p:nvSpPr>
        <p:spPr/>
        <p:txBody>
          <a:bodyPr/>
          <a:lstStyle/>
          <a:p>
            <a:r>
              <a:rPr lang="en-US" dirty="0" smtClean="0"/>
              <a:t>September 2015</a:t>
            </a:r>
            <a:endParaRPr lang="en-US" dirty="0"/>
          </a:p>
        </p:txBody>
      </p:sp>
    </p:spTree>
    <p:extLst>
      <p:ext uri="{BB962C8B-B14F-4D97-AF65-F5344CB8AC3E}">
        <p14:creationId xmlns:p14="http://schemas.microsoft.com/office/powerpoint/2010/main" val="4183376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516" y="576072"/>
            <a:ext cx="7499684" cy="1371600"/>
          </a:xfrm>
        </p:spPr>
        <p:txBody>
          <a:bodyPr/>
          <a:lstStyle/>
          <a:p>
            <a:r>
              <a:rPr lang="en-US" sz="2800" dirty="0"/>
              <a:t>T</a:t>
            </a:r>
            <a:r>
              <a:rPr lang="en-US" sz="2800" dirty="0" smtClean="0"/>
              <a:t>he White House release of an updated scorecard and technical data set reflect ED’s two years of thinking about a ratings system. </a:t>
            </a:r>
            <a:r>
              <a:rPr lang="en-US" dirty="0" smtClean="0"/>
              <a:t>.</a:t>
            </a:r>
            <a:endParaRPr lang="en-US" dirty="0"/>
          </a:p>
        </p:txBody>
      </p:sp>
      <p:sp>
        <p:nvSpPr>
          <p:cNvPr id="3" name="Content Placeholder 2"/>
          <p:cNvSpPr>
            <a:spLocks noGrp="1"/>
          </p:cNvSpPr>
          <p:nvPr>
            <p:ph idx="1"/>
          </p:nvPr>
        </p:nvSpPr>
        <p:spPr>
          <a:xfrm>
            <a:off x="584200" y="2324100"/>
            <a:ext cx="9296400" cy="4881372"/>
          </a:xfrm>
        </p:spPr>
        <p:txBody>
          <a:bodyPr/>
          <a:lstStyle/>
          <a:p>
            <a:pPr>
              <a:lnSpc>
                <a:spcPct val="100000"/>
              </a:lnSpc>
            </a:pPr>
            <a:r>
              <a:rPr lang="en-US" dirty="0" smtClean="0"/>
              <a:t>Timeline of Events</a:t>
            </a:r>
          </a:p>
          <a:p>
            <a:pPr>
              <a:lnSpc>
                <a:spcPct val="100000"/>
              </a:lnSpc>
            </a:pPr>
            <a:endParaRPr lang="en-US" dirty="0"/>
          </a:p>
          <a:p>
            <a:pPr marL="285750" indent="-285750">
              <a:lnSpc>
                <a:spcPct val="100000"/>
              </a:lnSpc>
              <a:buFont typeface="Arial" panose="020B0604020202020204" pitchFamily="34" charset="0"/>
              <a:buChar char="•"/>
            </a:pPr>
            <a:r>
              <a:rPr lang="en-US" b="1" cap="none" dirty="0">
                <a:solidFill>
                  <a:schemeClr val="tx1"/>
                </a:solidFill>
              </a:rPr>
              <a:t>August 2013: </a:t>
            </a:r>
            <a:r>
              <a:rPr lang="en-US" cap="none" dirty="0" smtClean="0">
                <a:solidFill>
                  <a:schemeClr val="tx1"/>
                </a:solidFill>
              </a:rPr>
              <a:t>President </a:t>
            </a:r>
            <a:r>
              <a:rPr lang="en-US" cap="none" dirty="0">
                <a:solidFill>
                  <a:schemeClr val="tx1"/>
                </a:solidFill>
              </a:rPr>
              <a:t>Obama announces </a:t>
            </a:r>
            <a:r>
              <a:rPr lang="en-US" cap="none" dirty="0" smtClean="0">
                <a:solidFill>
                  <a:schemeClr val="tx1"/>
                </a:solidFill>
              </a:rPr>
              <a:t>plan </a:t>
            </a:r>
            <a:r>
              <a:rPr lang="en-US" cap="none" dirty="0">
                <a:solidFill>
                  <a:schemeClr val="tx1"/>
                </a:solidFill>
              </a:rPr>
              <a:t>rate colleges based on measures of access, affordability, and student outcomes, and to allocate aid based on those ratings. </a:t>
            </a:r>
            <a:endParaRPr lang="en-US" cap="none" dirty="0" smtClean="0">
              <a:solidFill>
                <a:schemeClr val="tx1"/>
              </a:solidFill>
            </a:endParaRPr>
          </a:p>
          <a:p>
            <a:pPr marL="514350" lvl="2" indent="-285750">
              <a:lnSpc>
                <a:spcPct val="100000"/>
              </a:lnSpc>
              <a:spcAft>
                <a:spcPts val="0"/>
              </a:spcAft>
              <a:buFont typeface="Arial" panose="020B0604020202020204" pitchFamily="34" charset="0"/>
              <a:buChar char="•"/>
            </a:pPr>
            <a:r>
              <a:rPr lang="en-US" dirty="0"/>
              <a:t>S</a:t>
            </a:r>
            <a:r>
              <a:rPr lang="en-US" cap="none" dirty="0" smtClean="0">
                <a:solidFill>
                  <a:schemeClr val="tx1"/>
                </a:solidFill>
              </a:rPr>
              <a:t>tudents </a:t>
            </a:r>
            <a:r>
              <a:rPr lang="en-US" cap="none" dirty="0">
                <a:solidFill>
                  <a:schemeClr val="tx1"/>
                </a:solidFill>
              </a:rPr>
              <a:t>attending higher-rated institutions could obtain larger Pell </a:t>
            </a:r>
            <a:r>
              <a:rPr lang="en-US" cap="none" dirty="0" smtClean="0">
                <a:solidFill>
                  <a:schemeClr val="tx1"/>
                </a:solidFill>
              </a:rPr>
              <a:t>Grants, cheaper loans</a:t>
            </a:r>
            <a:endParaRPr lang="en-US" dirty="0"/>
          </a:p>
          <a:p>
            <a:pPr marL="514350" lvl="2" indent="-285750">
              <a:lnSpc>
                <a:spcPct val="100000"/>
              </a:lnSpc>
              <a:spcAft>
                <a:spcPts val="0"/>
              </a:spcAft>
              <a:buFont typeface="Arial" panose="020B0604020202020204" pitchFamily="34" charset="0"/>
              <a:buChar char="•"/>
            </a:pPr>
            <a:r>
              <a:rPr lang="en-US" dirty="0" smtClean="0"/>
              <a:t>Lots of questions raised, controversy ensues</a:t>
            </a:r>
          </a:p>
          <a:p>
            <a:pPr marL="285750" lvl="1" indent="-285750">
              <a:lnSpc>
                <a:spcPct val="100000"/>
              </a:lnSpc>
              <a:spcAft>
                <a:spcPts val="0"/>
              </a:spcAft>
              <a:buFont typeface="Arial" panose="020B0604020202020204" pitchFamily="34" charset="0"/>
              <a:buChar char="•"/>
            </a:pPr>
            <a:endParaRPr lang="en-US" b="1" dirty="0" smtClean="0">
              <a:latin typeface="ITC Franklin Gothic Std Book"/>
              <a:cs typeface="ITC Franklin Gothic Std Book"/>
            </a:endParaRPr>
          </a:p>
          <a:p>
            <a:pPr marL="285750" lvl="1" indent="-285750">
              <a:lnSpc>
                <a:spcPct val="100000"/>
              </a:lnSpc>
              <a:spcAft>
                <a:spcPts val="0"/>
              </a:spcAft>
              <a:buFont typeface="Arial" panose="020B0604020202020204" pitchFamily="34" charset="0"/>
              <a:buChar char="•"/>
            </a:pPr>
            <a:r>
              <a:rPr lang="en-US" b="1" dirty="0" smtClean="0">
                <a:latin typeface="ITC Franklin Gothic Std Book"/>
                <a:cs typeface="ITC Franklin Gothic Std Book"/>
              </a:rPr>
              <a:t>December 2014</a:t>
            </a:r>
            <a:r>
              <a:rPr lang="en-US" dirty="0">
                <a:latin typeface="ITC Franklin Gothic Std Book"/>
                <a:cs typeface="ITC Franklin Gothic Std Book"/>
              </a:rPr>
              <a:t>: ED </a:t>
            </a:r>
            <a:r>
              <a:rPr lang="en-US" dirty="0" smtClean="0">
                <a:latin typeface="ITC Franklin Gothic Std Book"/>
                <a:cs typeface="ITC Franklin Gothic Std Book"/>
              </a:rPr>
              <a:t>releases </a:t>
            </a:r>
            <a:r>
              <a:rPr lang="en-US" dirty="0">
                <a:latin typeface="ITC Franklin Gothic Std Book"/>
                <a:cs typeface="ITC Franklin Gothic Std Book"/>
              </a:rPr>
              <a:t>“framework” for new ratings </a:t>
            </a:r>
            <a:r>
              <a:rPr lang="en-US" dirty="0" smtClean="0">
                <a:latin typeface="ITC Franklin Gothic Std Book"/>
                <a:cs typeface="ITC Franklin Gothic Std Book"/>
              </a:rPr>
              <a:t>system</a:t>
            </a:r>
          </a:p>
          <a:p>
            <a:pPr marL="514350" lvl="2" indent="-285750">
              <a:lnSpc>
                <a:spcPct val="100000"/>
              </a:lnSpc>
              <a:spcAft>
                <a:spcPts val="0"/>
              </a:spcAft>
              <a:buFont typeface="Arial" panose="020B0604020202020204" pitchFamily="34" charset="0"/>
              <a:buChar char="•"/>
            </a:pPr>
            <a:r>
              <a:rPr lang="en-US" dirty="0" smtClean="0"/>
              <a:t>Questions remain, controversy continues</a:t>
            </a:r>
          </a:p>
          <a:p>
            <a:pPr marL="514350" lvl="2" indent="-285750">
              <a:lnSpc>
                <a:spcPct val="100000"/>
              </a:lnSpc>
              <a:spcAft>
                <a:spcPts val="0"/>
              </a:spcAft>
              <a:buFont typeface="Arial" panose="020B0604020202020204" pitchFamily="34" charset="0"/>
              <a:buChar char="•"/>
            </a:pPr>
            <a:endParaRPr lang="en-US" dirty="0"/>
          </a:p>
          <a:p>
            <a:pPr marL="285750" indent="-285750">
              <a:buFont typeface="Arial" panose="020B0604020202020204" pitchFamily="34" charset="0"/>
              <a:buChar char="•"/>
            </a:pPr>
            <a:r>
              <a:rPr lang="en-US" sz="1600" b="1" cap="none" dirty="0" smtClean="0">
                <a:solidFill>
                  <a:schemeClr val="tx1"/>
                </a:solidFill>
                <a:latin typeface="ITC Franklin Gothic Std Book"/>
                <a:cs typeface="ITC Franklin Gothic Std Book"/>
              </a:rPr>
              <a:t>June 2015:	 </a:t>
            </a:r>
            <a:r>
              <a:rPr lang="en-US" sz="1600" cap="none" dirty="0" smtClean="0">
                <a:solidFill>
                  <a:schemeClr val="tx1"/>
                </a:solidFill>
                <a:latin typeface="ITC Franklin Gothic Std Book"/>
                <a:cs typeface="ITC Franklin Gothic Std Book"/>
              </a:rPr>
              <a:t>ED announces end of plan to rate schools and tie funding to ratings, instead promises to deliver new data tools by the end of the summer</a:t>
            </a:r>
          </a:p>
          <a:p>
            <a:endParaRPr lang="en-US" sz="1600" cap="none" dirty="0">
              <a:solidFill>
                <a:schemeClr val="tx1"/>
              </a:solidFill>
              <a:latin typeface="ITC Franklin Gothic Std Book"/>
              <a:cs typeface="ITC Franklin Gothic Std Book"/>
            </a:endParaRPr>
          </a:p>
          <a:p>
            <a:pPr marL="285750" indent="-285750">
              <a:buFont typeface="Arial" panose="020B0604020202020204" pitchFamily="34" charset="0"/>
              <a:buChar char="•"/>
            </a:pPr>
            <a:r>
              <a:rPr lang="en-US" sz="1600" b="1" cap="none" dirty="0">
                <a:solidFill>
                  <a:schemeClr val="tx1"/>
                </a:solidFill>
                <a:latin typeface="ITC Franklin Gothic Std Book"/>
                <a:cs typeface="ITC Franklin Gothic Std Book"/>
              </a:rPr>
              <a:t>Sept.11-13: </a:t>
            </a:r>
            <a:r>
              <a:rPr lang="en-US" sz="1600" b="1" cap="none" dirty="0" smtClean="0">
                <a:solidFill>
                  <a:schemeClr val="tx1"/>
                </a:solidFill>
                <a:latin typeface="ITC Franklin Gothic Std Book"/>
                <a:cs typeface="ITC Franklin Gothic Std Book"/>
              </a:rPr>
              <a:t>	</a:t>
            </a:r>
            <a:r>
              <a:rPr lang="en-US" sz="1600" cap="none" dirty="0" smtClean="0">
                <a:solidFill>
                  <a:schemeClr val="tx1"/>
                </a:solidFill>
                <a:latin typeface="ITC Franklin Gothic Std Book"/>
                <a:cs typeface="ITC Franklin Gothic Std Book"/>
              </a:rPr>
              <a:t>White </a:t>
            </a:r>
            <a:r>
              <a:rPr lang="en-US" sz="1600" cap="none" dirty="0">
                <a:solidFill>
                  <a:schemeClr val="tx1"/>
                </a:solidFill>
                <a:latin typeface="ITC Franklin Gothic Std Book"/>
                <a:cs typeface="ITC Franklin Gothic Std Book"/>
              </a:rPr>
              <a:t>House releases “ratings </a:t>
            </a:r>
            <a:r>
              <a:rPr lang="en-US" sz="1600" cap="none" dirty="0" smtClean="0">
                <a:solidFill>
                  <a:schemeClr val="tx1"/>
                </a:solidFill>
                <a:latin typeface="ITC Franklin Gothic Std Book"/>
                <a:cs typeface="ITC Franklin Gothic Std Book"/>
              </a:rPr>
              <a:t>system </a:t>
            </a:r>
            <a:r>
              <a:rPr lang="en-US" sz="1600" cap="none" dirty="0">
                <a:solidFill>
                  <a:schemeClr val="tx1"/>
                </a:solidFill>
                <a:latin typeface="ITC Franklin Gothic Std Book"/>
                <a:cs typeface="ITC Franklin Gothic Std Book"/>
              </a:rPr>
              <a:t>without the </a:t>
            </a:r>
            <a:r>
              <a:rPr lang="en-US" sz="1600" cap="none" dirty="0" smtClean="0">
                <a:solidFill>
                  <a:schemeClr val="tx1"/>
                </a:solidFill>
                <a:latin typeface="ITC Franklin Gothic Std Book"/>
                <a:cs typeface="ITC Franklin Gothic Std Book"/>
              </a:rPr>
              <a:t>ratings”</a:t>
            </a:r>
            <a:endParaRPr lang="en-US" sz="1600" cap="none" dirty="0">
              <a:solidFill>
                <a:schemeClr val="tx1"/>
              </a:solidFill>
              <a:latin typeface="ITC Franklin Gothic Std Book"/>
              <a:cs typeface="ITC Franklin Gothic Std Book"/>
            </a:endParaRPr>
          </a:p>
          <a:p>
            <a:pPr marL="514350" lvl="2" indent="-285750">
              <a:lnSpc>
                <a:spcPct val="100000"/>
              </a:lnSpc>
              <a:spcAft>
                <a:spcPts val="0"/>
              </a:spcAft>
              <a:buFont typeface="Arial" panose="020B0604020202020204" pitchFamily="34" charset="0"/>
              <a:buChar char="•"/>
            </a:pPr>
            <a:r>
              <a:rPr lang="en-US" dirty="0" smtClean="0"/>
              <a:t>New/updated </a:t>
            </a:r>
            <a:r>
              <a:rPr lang="en-US" dirty="0"/>
              <a:t>“College Scorecard” website aimed at the public</a:t>
            </a:r>
          </a:p>
          <a:p>
            <a:pPr marL="514350" lvl="2" indent="-285750">
              <a:lnSpc>
                <a:spcPct val="100000"/>
              </a:lnSpc>
              <a:spcAft>
                <a:spcPts val="0"/>
              </a:spcAft>
              <a:buFont typeface="Arial" panose="020B0604020202020204" pitchFamily="34" charset="0"/>
              <a:buChar char="•"/>
            </a:pPr>
            <a:r>
              <a:rPr lang="en-US" dirty="0"/>
              <a:t>Massive technical data set: </a:t>
            </a:r>
            <a:r>
              <a:rPr lang="en-US" dirty="0" smtClean="0"/>
              <a:t>1,600 </a:t>
            </a:r>
            <a:r>
              <a:rPr lang="en-US" dirty="0"/>
              <a:t>variables, for 7,800+ institutions over many years</a:t>
            </a:r>
          </a:p>
          <a:p>
            <a:pPr marL="514350" lvl="2" indent="-285750">
              <a:lnSpc>
                <a:spcPct val="100000"/>
              </a:lnSpc>
              <a:spcAft>
                <a:spcPts val="0"/>
              </a:spcAft>
              <a:buFont typeface="Arial" panose="020B0604020202020204" pitchFamily="34" charset="0"/>
              <a:buChar char="•"/>
            </a:pPr>
            <a:r>
              <a:rPr lang="en-US" cap="none" dirty="0" smtClean="0"/>
              <a:t>Reports and lists based ED’s analysis of technical data</a:t>
            </a:r>
          </a:p>
          <a:p>
            <a:pPr marL="741363" lvl="3" indent="-285750">
              <a:lnSpc>
                <a:spcPct val="100000"/>
              </a:lnSpc>
              <a:spcAft>
                <a:spcPts val="0"/>
              </a:spcAft>
              <a:buFont typeface="Arial" panose="020B0604020202020204" pitchFamily="34" charset="0"/>
              <a:buChar char="•"/>
            </a:pPr>
            <a:r>
              <a:rPr lang="en-US" dirty="0" smtClean="0"/>
              <a:t>Guidance on how researchers might use the data</a:t>
            </a:r>
          </a:p>
          <a:p>
            <a:pPr marL="741363" lvl="3" indent="-285750">
              <a:lnSpc>
                <a:spcPct val="100000"/>
              </a:lnSpc>
              <a:spcAft>
                <a:spcPts val="0"/>
              </a:spcAft>
              <a:buFont typeface="Arial" panose="020B0604020202020204" pitchFamily="34" charset="0"/>
              <a:buChar char="•"/>
            </a:pPr>
            <a:r>
              <a:rPr lang="en-US" dirty="0" smtClean="0"/>
              <a:t>Lists and reports, e.g., </a:t>
            </a:r>
            <a:r>
              <a:rPr lang="en-US" cap="none" dirty="0" smtClean="0"/>
              <a:t>“Top 23 four-year schools with </a:t>
            </a:r>
            <a:r>
              <a:rPr lang="en-US" cap="none" dirty="0" smtClean="0"/>
              <a:t>low </a:t>
            </a:r>
            <a:r>
              <a:rPr lang="en-US" cap="none" dirty="0" smtClean="0"/>
              <a:t>costs that lead to high incomes”</a:t>
            </a:r>
          </a:p>
          <a:p>
            <a:pPr marL="741363" lvl="3" indent="-285750">
              <a:lnSpc>
                <a:spcPct val="100000"/>
              </a:lnSpc>
              <a:spcAft>
                <a:spcPts val="0"/>
              </a:spcAft>
              <a:buFont typeface="Arial" panose="020B0604020202020204" pitchFamily="34" charset="0"/>
              <a:buChar char="•"/>
            </a:pPr>
            <a:r>
              <a:rPr lang="en-US" dirty="0" smtClean="0"/>
              <a:t>Also announces new FAFSA application procedures</a:t>
            </a:r>
            <a:endParaRPr lang="en-US" cap="none" dirty="0"/>
          </a:p>
        </p:txBody>
      </p:sp>
      <p:sp>
        <p:nvSpPr>
          <p:cNvPr id="4" name="Slide Number Placeholder 3"/>
          <p:cNvSpPr>
            <a:spLocks noGrp="1"/>
          </p:cNvSpPr>
          <p:nvPr>
            <p:ph type="sldNum" sz="quarter" idx="4"/>
          </p:nvPr>
        </p:nvSpPr>
        <p:spPr/>
        <p:txBody>
          <a:bodyPr/>
          <a:lstStyle/>
          <a:p>
            <a:fld id="{2C8CD090-09F9-114F-92CA-F73F45590285}" type="slidenum">
              <a:rPr lang="en-US" smtClean="0"/>
              <a:pPr/>
              <a:t>1</a:t>
            </a:fld>
            <a:endParaRPr lang="en-US" dirty="0"/>
          </a:p>
        </p:txBody>
      </p:sp>
    </p:spTree>
    <p:extLst>
      <p:ext uri="{BB962C8B-B14F-4D97-AF65-F5344CB8AC3E}">
        <p14:creationId xmlns:p14="http://schemas.microsoft.com/office/powerpoint/2010/main" val="3695661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The public site and technical data set combine data from several sources and introduce some metrics we’ve never seen before</a:t>
            </a:r>
            <a:r>
              <a:rPr lang="en-US"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522270"/>
              </p:ext>
            </p:extLst>
          </p:nvPr>
        </p:nvGraphicFramePr>
        <p:xfrm>
          <a:off x="660400" y="2298700"/>
          <a:ext cx="8712200" cy="5334000"/>
        </p:xfrm>
        <a:graphic>
          <a:graphicData uri="http://schemas.openxmlformats.org/drawingml/2006/table">
            <a:tbl>
              <a:tblPr firstRow="1" firstCol="1" bandRow="1">
                <a:tableStyleId>{5C22544A-7EE6-4342-B048-85BDC9FD1C3A}</a:tableStyleId>
              </a:tblPr>
              <a:tblGrid>
                <a:gridCol w="2920940"/>
                <a:gridCol w="2895630"/>
                <a:gridCol w="2895630"/>
              </a:tblGrid>
              <a:tr h="192151">
                <a:tc>
                  <a:txBody>
                    <a:bodyPr/>
                    <a:lstStyle/>
                    <a:p>
                      <a:pPr marL="0" marR="0">
                        <a:spcBef>
                          <a:spcPts val="0"/>
                        </a:spcBef>
                        <a:spcAft>
                          <a:spcPts val="0"/>
                        </a:spcAft>
                      </a:pPr>
                      <a:r>
                        <a:rPr lang="en-US" sz="1400" dirty="0">
                          <a:effectLst/>
                        </a:rPr>
                        <a:t>Data</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Source</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Limitations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960755">
                <a:tc>
                  <a:txBody>
                    <a:bodyPr/>
                    <a:lstStyle/>
                    <a:p>
                      <a:pPr marL="0" marR="0">
                        <a:spcBef>
                          <a:spcPts val="0"/>
                        </a:spcBef>
                        <a:spcAft>
                          <a:spcPts val="0"/>
                        </a:spcAft>
                      </a:pPr>
                      <a:r>
                        <a:rPr lang="en-US" sz="1400" dirty="0">
                          <a:effectLst/>
                        </a:rPr>
                        <a:t>Graduation rates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Integrated Postsecondary Education Data Set (IPEDS)</a:t>
                      </a:r>
                      <a:endParaRPr lang="en-US" sz="1600" dirty="0">
                        <a:effectLst/>
                      </a:endParaRPr>
                    </a:p>
                    <a:p>
                      <a:pPr marL="0" marR="0">
                        <a:spcBef>
                          <a:spcPts val="0"/>
                        </a:spcBef>
                        <a:spcAft>
                          <a:spcPts val="0"/>
                        </a:spcAft>
                      </a:pPr>
                      <a:r>
                        <a:rPr lang="en-US" sz="1400" dirty="0">
                          <a:effectLst/>
                        </a:rPr>
                        <a:t> </a:t>
                      </a:r>
                      <a:endParaRPr lang="en-US" sz="1600" dirty="0">
                        <a:effectLst/>
                      </a:endParaRPr>
                    </a:p>
                    <a:p>
                      <a:pPr marL="0" marR="0">
                        <a:spcBef>
                          <a:spcPts val="0"/>
                        </a:spcBef>
                        <a:spcAft>
                          <a:spcPts val="0"/>
                        </a:spcAft>
                      </a:pPr>
                      <a:r>
                        <a:rPr lang="en-US" sz="1400" dirty="0">
                          <a:effectLst/>
                        </a:rPr>
                        <a:t>Federal Student Aid Office </a:t>
                      </a:r>
                      <a:endParaRPr lang="en-US" sz="1600" dirty="0">
                        <a:effectLst/>
                      </a:endParaRPr>
                    </a:p>
                    <a:p>
                      <a:pPr marL="0" marR="0">
                        <a:spcBef>
                          <a:spcPts val="0"/>
                        </a:spcBef>
                        <a:spcAft>
                          <a:spcPts val="0"/>
                        </a:spcAft>
                      </a:pPr>
                      <a:r>
                        <a:rPr lang="en-US" sz="1400" dirty="0">
                          <a:effectLst/>
                        </a:rPr>
                        <a:t>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-Public site: Currently limited to cohorts of first-time freshman who enroll full-time</a:t>
                      </a:r>
                      <a:endParaRPr lang="en-US" sz="1600" dirty="0">
                        <a:effectLst/>
                      </a:endParaRPr>
                    </a:p>
                    <a:p>
                      <a:pPr marL="0" marR="0">
                        <a:spcBef>
                          <a:spcPts val="0"/>
                        </a:spcBef>
                        <a:spcAft>
                          <a:spcPts val="0"/>
                        </a:spcAft>
                      </a:pPr>
                      <a:r>
                        <a:rPr lang="en-US" sz="1400" dirty="0">
                          <a:effectLst/>
                        </a:rPr>
                        <a:t>-Technical date: new measure based on all students who receive federal aid</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345057">
                <a:tc>
                  <a:txBody>
                    <a:bodyPr/>
                    <a:lstStyle/>
                    <a:p>
                      <a:pPr marL="0" marR="0">
                        <a:spcBef>
                          <a:spcPts val="0"/>
                        </a:spcBef>
                        <a:spcAft>
                          <a:spcPts val="0"/>
                        </a:spcAft>
                      </a:pPr>
                      <a:r>
                        <a:rPr lang="en-US" sz="1400" b="1" u="sng" dirty="0" smtClean="0">
                          <a:effectLst/>
                        </a:rPr>
                        <a:t>Loan repayment</a:t>
                      </a:r>
                    </a:p>
                    <a:p>
                      <a:pPr marL="0" marR="0">
                        <a:spcBef>
                          <a:spcPts val="0"/>
                        </a:spcBef>
                        <a:spcAft>
                          <a:spcPts val="0"/>
                        </a:spcAft>
                      </a:pPr>
                      <a:r>
                        <a:rPr lang="en-US" sz="1400" b="0" dirty="0" smtClean="0">
                          <a:effectLst/>
                        </a:rPr>
                        <a:t>-</a:t>
                      </a:r>
                      <a:r>
                        <a:rPr lang="en-US" sz="1400" b="0" dirty="0">
                          <a:effectLst/>
                        </a:rPr>
                        <a:t>Percentage of students who paid down at least $1 on their federal debt after leaving school</a:t>
                      </a:r>
                      <a:endParaRPr lang="en-US" sz="1600" b="0" dirty="0">
                        <a:effectLst/>
                      </a:endParaRPr>
                    </a:p>
                    <a:p>
                      <a:pPr marL="0" marR="0">
                        <a:spcBef>
                          <a:spcPts val="0"/>
                        </a:spcBef>
                        <a:spcAft>
                          <a:spcPts val="0"/>
                        </a:spcAft>
                      </a:pPr>
                      <a:r>
                        <a:rPr lang="en-US" sz="1400" b="0" dirty="0">
                          <a:effectLst/>
                        </a:rPr>
                        <a:t>-Median debt from federal students loans of graduates </a:t>
                      </a:r>
                      <a:endParaRPr lang="en-US" sz="1600" b="0" dirty="0">
                        <a:effectLst/>
                      </a:endParaRPr>
                    </a:p>
                    <a:p>
                      <a:pPr marL="0" marR="0">
                        <a:spcBef>
                          <a:spcPts val="0"/>
                        </a:spcBef>
                        <a:spcAft>
                          <a:spcPts val="0"/>
                        </a:spcAft>
                      </a:pPr>
                      <a:r>
                        <a:rPr lang="en-US" sz="1400" b="0" dirty="0">
                          <a:effectLst/>
                        </a:rPr>
                        <a:t>-Median monthly loan payments of graduates who borrowed</a:t>
                      </a:r>
                      <a:endParaRPr lang="en-US" sz="16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Federal Student Aid Office </a:t>
                      </a:r>
                      <a:endParaRPr lang="en-US" sz="1600">
                        <a:effectLst/>
                      </a:endParaRPr>
                    </a:p>
                    <a:p>
                      <a:pPr marL="0" marR="0">
                        <a:spcBef>
                          <a:spcPts val="0"/>
                        </a:spcBef>
                        <a:spcAft>
                          <a:spcPts val="0"/>
                        </a:spcAft>
                      </a:pPr>
                      <a:r>
                        <a:rPr lang="en-US" sz="14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-Does not include private loans of parent PLUS loans</a:t>
                      </a:r>
                      <a:endParaRPr lang="en-US" sz="1600" dirty="0">
                        <a:effectLst/>
                      </a:endParaRPr>
                    </a:p>
                    <a:p>
                      <a:pPr marL="0" marR="0">
                        <a:spcBef>
                          <a:spcPts val="0"/>
                        </a:spcBef>
                        <a:spcAft>
                          <a:spcPts val="0"/>
                        </a:spcAft>
                      </a:pPr>
                      <a:r>
                        <a:rPr lang="en-US" sz="1400" dirty="0">
                          <a:effectLst/>
                        </a:rPr>
                        <a:t>-At some schools, few students borrow, so median debt if not representative of a typical student outcome</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345057">
                <a:tc>
                  <a:txBody>
                    <a:bodyPr/>
                    <a:lstStyle/>
                    <a:p>
                      <a:pPr marL="0" marR="0">
                        <a:spcBef>
                          <a:spcPts val="0"/>
                        </a:spcBef>
                        <a:spcAft>
                          <a:spcPts val="0"/>
                        </a:spcAft>
                      </a:pPr>
                      <a:r>
                        <a:rPr lang="en-US" sz="1400" b="1" u="sng" dirty="0" smtClean="0">
                          <a:effectLst/>
                        </a:rPr>
                        <a:t>Earnings</a:t>
                      </a:r>
                    </a:p>
                    <a:p>
                      <a:pPr marL="0" marR="0">
                        <a:spcBef>
                          <a:spcPts val="0"/>
                        </a:spcBef>
                        <a:spcAft>
                          <a:spcPts val="0"/>
                        </a:spcAft>
                      </a:pPr>
                      <a:r>
                        <a:rPr lang="en-US" sz="1400" b="0" dirty="0" smtClean="0">
                          <a:effectLst/>
                        </a:rPr>
                        <a:t>-</a:t>
                      </a:r>
                      <a:r>
                        <a:rPr lang="en-US" sz="1400" b="0" dirty="0">
                          <a:effectLst/>
                        </a:rPr>
                        <a:t>Short-term measure: Percentage of students who attended the school who earn above the average high school grad six years after entering the school (regardless of completion)</a:t>
                      </a:r>
                      <a:endParaRPr lang="en-US" sz="1600" b="0" dirty="0">
                        <a:effectLst/>
                      </a:endParaRPr>
                    </a:p>
                    <a:p>
                      <a:pPr marL="0" marR="0">
                        <a:spcBef>
                          <a:spcPts val="0"/>
                        </a:spcBef>
                        <a:spcAft>
                          <a:spcPts val="0"/>
                        </a:spcAft>
                      </a:pPr>
                      <a:r>
                        <a:rPr lang="en-US" sz="1400" b="0" dirty="0">
                          <a:effectLst/>
                        </a:rPr>
                        <a:t>-Long-term measure: Median earning for students 10 years after entering the school</a:t>
                      </a:r>
                      <a:endParaRPr lang="en-US" sz="1600" b="0" dirty="0">
                        <a:effectLst/>
                      </a:endParaRPr>
                    </a:p>
                    <a:p>
                      <a:pPr marL="0" marR="0">
                        <a:spcBef>
                          <a:spcPts val="0"/>
                        </a:spcBef>
                        <a:spcAft>
                          <a:spcPts val="0"/>
                        </a:spcAft>
                      </a:pPr>
                      <a:r>
                        <a:rPr lang="en-US" sz="1400" b="0" dirty="0">
                          <a:effectLst/>
                        </a:rPr>
                        <a:t> </a:t>
                      </a:r>
                      <a:endParaRPr lang="en-US" sz="1600" b="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Treasury Department</a:t>
                      </a:r>
                      <a:endParaRPr lang="en-US" sz="1600" dirty="0">
                        <a:effectLst/>
                      </a:endParaRPr>
                    </a:p>
                    <a:p>
                      <a:pPr marL="0" marR="0">
                        <a:spcBef>
                          <a:spcPts val="0"/>
                        </a:spcBef>
                        <a:spcAft>
                          <a:spcPts val="0"/>
                        </a:spcAft>
                      </a:pPr>
                      <a:r>
                        <a:rPr lang="en-US" sz="1400" dirty="0">
                          <a:effectLst/>
                        </a:rPr>
                        <a:t>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-Only calculated for students who received federal aid </a:t>
                      </a:r>
                      <a:endParaRPr lang="en-US" sz="1600" dirty="0">
                        <a:effectLst/>
                      </a:endParaRPr>
                    </a:p>
                    <a:p>
                      <a:pPr marL="0" marR="0">
                        <a:spcBef>
                          <a:spcPts val="0"/>
                        </a:spcBef>
                        <a:spcAft>
                          <a:spcPts val="0"/>
                        </a:spcAft>
                      </a:pPr>
                      <a:r>
                        <a:rPr lang="en-US" sz="1400" dirty="0">
                          <a:effectLst/>
                        </a:rPr>
                        <a:t>-Not adjusted for regional cost of living</a:t>
                      </a:r>
                      <a:endParaRPr lang="en-US" sz="1600" dirty="0">
                        <a:effectLst/>
                      </a:endParaRPr>
                    </a:p>
                    <a:p>
                      <a:pPr marL="0" marR="0">
                        <a:spcBef>
                          <a:spcPts val="0"/>
                        </a:spcBef>
                        <a:spcAft>
                          <a:spcPts val="0"/>
                        </a:spcAft>
                      </a:pPr>
                      <a:r>
                        <a:rPr lang="en-US" sz="1400" dirty="0">
                          <a:effectLst/>
                        </a:rPr>
                        <a:t>-Not yet adjusted for field of study</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4" name="Slide Number Placeholder 3"/>
          <p:cNvSpPr>
            <a:spLocks noGrp="1"/>
          </p:cNvSpPr>
          <p:nvPr>
            <p:ph type="sldNum" sz="quarter" idx="4"/>
          </p:nvPr>
        </p:nvSpPr>
        <p:spPr/>
        <p:txBody>
          <a:bodyPr/>
          <a:lstStyle/>
          <a:p>
            <a:fld id="{2C8CD090-09F9-114F-92CA-F73F45590285}" type="slidenum">
              <a:rPr lang="en-US" smtClean="0"/>
              <a:pPr/>
              <a:t>2</a:t>
            </a:fld>
            <a:endParaRPr lang="en-US" dirty="0"/>
          </a:p>
        </p:txBody>
      </p:sp>
    </p:spTree>
    <p:extLst>
      <p:ext uri="{BB962C8B-B14F-4D97-AF65-F5344CB8AC3E}">
        <p14:creationId xmlns:p14="http://schemas.microsoft.com/office/powerpoint/2010/main" val="424719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084" y="576072"/>
            <a:ext cx="8045116" cy="1371600"/>
          </a:xfrm>
        </p:spPr>
        <p:txBody>
          <a:bodyPr/>
          <a:lstStyle/>
          <a:p>
            <a:r>
              <a:rPr lang="en-US" sz="3200" dirty="0" smtClean="0"/>
              <a:t>The new metrics based on NSLDS are hard to interpret and might be especially poor measures for CUNY colleges</a:t>
            </a:r>
            <a:r>
              <a:rPr lang="en-US" sz="3600" dirty="0" smtClean="0"/>
              <a:t>.</a:t>
            </a:r>
            <a:endParaRPr lang="en-US" sz="3600" dirty="0"/>
          </a:p>
        </p:txBody>
      </p:sp>
      <p:sp>
        <p:nvSpPr>
          <p:cNvPr id="3" name="Content Placeholder 2"/>
          <p:cNvSpPr>
            <a:spLocks noGrp="1"/>
          </p:cNvSpPr>
          <p:nvPr>
            <p:ph idx="1"/>
          </p:nvPr>
        </p:nvSpPr>
        <p:spPr>
          <a:xfrm>
            <a:off x="770021" y="2503691"/>
            <a:ext cx="9031705" cy="4114800"/>
          </a:xfrm>
        </p:spPr>
        <p:txBody>
          <a:bodyPr>
            <a:noAutofit/>
          </a:bodyPr>
          <a:lstStyle/>
          <a:p>
            <a:pPr lvl="2" indent="0">
              <a:lnSpc>
                <a:spcPct val="100000"/>
              </a:lnSpc>
              <a:spcAft>
                <a:spcPts val="0"/>
              </a:spcAft>
              <a:buNone/>
            </a:pPr>
            <a:r>
              <a:rPr lang="en-US" dirty="0" smtClean="0">
                <a:solidFill>
                  <a:schemeClr val="bg2"/>
                </a:solidFill>
              </a:rPr>
              <a:t>1. Students who received neither Pell nor other federal aid are not included in these metric. 	Limited to 30-60% of CUNY undergrads at each campus.</a:t>
            </a:r>
          </a:p>
          <a:p>
            <a:pPr marL="798513" lvl="3" indent="-342900">
              <a:lnSpc>
                <a:spcPct val="100000"/>
              </a:lnSpc>
              <a:spcAft>
                <a:spcPts val="0"/>
              </a:spcAft>
              <a:buAutoNum type="arabicPeriod"/>
            </a:pPr>
            <a:endParaRPr lang="en-US" dirty="0" smtClean="0">
              <a:solidFill>
                <a:schemeClr val="bg2"/>
              </a:solidFill>
            </a:endParaRPr>
          </a:p>
          <a:p>
            <a:pPr lvl="2" indent="0">
              <a:lnSpc>
                <a:spcPct val="100000"/>
              </a:lnSpc>
              <a:spcAft>
                <a:spcPts val="0"/>
              </a:spcAft>
              <a:buNone/>
            </a:pPr>
            <a:r>
              <a:rPr lang="en-US" dirty="0" smtClean="0">
                <a:solidFill>
                  <a:schemeClr val="bg2"/>
                </a:solidFill>
              </a:rPr>
              <a:t>2.  Students who received only Pell may have very poor records. We see 6-year “unknown” outcomes data higher than 50% for some CUNY campuses—these are among the highest unknown data rates for any schools in the dataset. </a:t>
            </a:r>
          </a:p>
          <a:p>
            <a:pPr marL="514350" lvl="2" indent="-285750">
              <a:lnSpc>
                <a:spcPct val="100000"/>
              </a:lnSpc>
              <a:spcAft>
                <a:spcPts val="0"/>
              </a:spcAft>
              <a:buFont typeface="Arial" pitchFamily="34" charset="0"/>
              <a:buChar char="•"/>
            </a:pPr>
            <a:endParaRPr lang="en-US" dirty="0" smtClean="0">
              <a:solidFill>
                <a:schemeClr val="bg2"/>
              </a:solidFill>
            </a:endParaRPr>
          </a:p>
          <a:p>
            <a:pPr marL="227013" lvl="3" indent="0">
              <a:lnSpc>
                <a:spcPct val="100000"/>
              </a:lnSpc>
              <a:spcAft>
                <a:spcPts val="0"/>
              </a:spcAft>
              <a:buNone/>
            </a:pPr>
            <a:r>
              <a:rPr lang="en-US" cap="none" dirty="0" smtClean="0">
                <a:solidFill>
                  <a:schemeClr val="bg2"/>
                </a:solidFill>
              </a:rPr>
              <a:t>	“</a:t>
            </a:r>
            <a:r>
              <a:rPr lang="en-US" i="1" cap="none" dirty="0" smtClean="0">
                <a:solidFill>
                  <a:schemeClr val="bg2"/>
                </a:solidFill>
              </a:rPr>
              <a:t>While </a:t>
            </a:r>
            <a:r>
              <a:rPr lang="en-US" i="1" cap="none" dirty="0">
                <a:solidFill>
                  <a:schemeClr val="bg2"/>
                </a:solidFill>
              </a:rPr>
              <a:t>many institutions appear to report completion or withdrawal outcomes very </a:t>
            </a:r>
          </a:p>
          <a:p>
            <a:pPr marL="227013" lvl="3" indent="0">
              <a:lnSpc>
                <a:spcPct val="100000"/>
              </a:lnSpc>
              <a:spcAft>
                <a:spcPts val="0"/>
              </a:spcAft>
              <a:buNone/>
            </a:pPr>
            <a:r>
              <a:rPr lang="en-US" i="1" cap="none" dirty="0">
                <a:solidFill>
                  <a:schemeClr val="bg2"/>
                </a:solidFill>
              </a:rPr>
              <a:t>accurately, many struggle to do so for their students who do not take out loans. This is </a:t>
            </a:r>
          </a:p>
          <a:p>
            <a:pPr marL="227013" lvl="3" indent="0">
              <a:lnSpc>
                <a:spcPct val="100000"/>
              </a:lnSpc>
              <a:spcAft>
                <a:spcPts val="0"/>
              </a:spcAft>
              <a:buNone/>
            </a:pPr>
            <a:r>
              <a:rPr lang="en-US" i="1" cap="none" dirty="0">
                <a:solidFill>
                  <a:schemeClr val="bg2"/>
                </a:solidFill>
              </a:rPr>
              <a:t>primarily attributable to the fact that NSLDS is an administrative financial aid database, </a:t>
            </a:r>
          </a:p>
          <a:p>
            <a:pPr marL="227013" lvl="3" indent="0">
              <a:lnSpc>
                <a:spcPct val="100000"/>
              </a:lnSpc>
              <a:spcAft>
                <a:spcPts val="0"/>
              </a:spcAft>
              <a:buNone/>
            </a:pPr>
            <a:r>
              <a:rPr lang="en-US" i="1" cap="none" dirty="0">
                <a:solidFill>
                  <a:schemeClr val="bg2"/>
                </a:solidFill>
              </a:rPr>
              <a:t>the main purpose of which is tracking such information to determine when students enter </a:t>
            </a:r>
          </a:p>
          <a:p>
            <a:pPr marL="227013" lvl="3" indent="0">
              <a:lnSpc>
                <a:spcPct val="100000"/>
              </a:lnSpc>
              <a:spcAft>
                <a:spcPts val="0"/>
              </a:spcAft>
              <a:buNone/>
            </a:pPr>
            <a:r>
              <a:rPr lang="en-US" i="1" cap="none" dirty="0" smtClean="0">
                <a:solidFill>
                  <a:schemeClr val="bg2"/>
                </a:solidFill>
              </a:rPr>
              <a:t>repayment</a:t>
            </a:r>
            <a:r>
              <a:rPr lang="en-US" i="1" cap="none" dirty="0">
                <a:solidFill>
                  <a:schemeClr val="bg2"/>
                </a:solidFill>
              </a:rPr>
              <a:t>. </a:t>
            </a:r>
            <a:r>
              <a:rPr lang="en-US" b="1" i="1" cap="none" dirty="0">
                <a:solidFill>
                  <a:schemeClr val="bg2"/>
                </a:solidFill>
              </a:rPr>
              <a:t>This decision does not depend on whether students withdraw or graduate </a:t>
            </a:r>
            <a:r>
              <a:rPr lang="en-US" b="1" i="1" cap="none" dirty="0" smtClean="0">
                <a:solidFill>
                  <a:schemeClr val="bg2"/>
                </a:solidFill>
              </a:rPr>
              <a:t>and </a:t>
            </a:r>
            <a:r>
              <a:rPr lang="en-US" b="1" i="1" cap="none" dirty="0">
                <a:solidFill>
                  <a:schemeClr val="bg2"/>
                </a:solidFill>
              </a:rPr>
              <a:t>is irrelevant for students who do not borrow to attend school. As a result, reporting </a:t>
            </a:r>
            <a:r>
              <a:rPr lang="en-US" b="1" i="1" cap="none" dirty="0" smtClean="0">
                <a:solidFill>
                  <a:schemeClr val="bg2"/>
                </a:solidFill>
              </a:rPr>
              <a:t>for </a:t>
            </a:r>
            <a:r>
              <a:rPr lang="en-US" b="1" i="1" cap="none" dirty="0">
                <a:solidFill>
                  <a:schemeClr val="bg2"/>
                </a:solidFill>
              </a:rPr>
              <a:t>Pell-only recipients is inconsistent, leading to low estimated completion rates in many </a:t>
            </a:r>
            <a:r>
              <a:rPr lang="en-US" b="1" i="1" cap="none" dirty="0" smtClean="0">
                <a:solidFill>
                  <a:schemeClr val="bg2"/>
                </a:solidFill>
              </a:rPr>
              <a:t>schools </a:t>
            </a:r>
            <a:r>
              <a:rPr lang="en-US" b="1" i="1" cap="none" dirty="0">
                <a:solidFill>
                  <a:schemeClr val="bg2"/>
                </a:solidFill>
              </a:rPr>
              <a:t>with high fractions of Pell-only recipients</a:t>
            </a:r>
            <a:r>
              <a:rPr lang="en-US" i="1" cap="none" dirty="0" smtClean="0">
                <a:solidFill>
                  <a:schemeClr val="bg2"/>
                </a:solidFill>
              </a:rPr>
              <a:t>.“</a:t>
            </a:r>
            <a:endParaRPr lang="en-US" i="1" cap="none" dirty="0">
              <a:solidFill>
                <a:schemeClr val="bg2"/>
              </a:solidFill>
            </a:endParaRPr>
          </a:p>
          <a:p>
            <a:pPr marL="285750" indent="-285750">
              <a:buFont typeface="Arial" pitchFamily="34" charset="0"/>
              <a:buChar char="•"/>
            </a:pPr>
            <a:endParaRPr lang="en-US" cap="none" dirty="0" smtClean="0">
              <a:solidFill>
                <a:schemeClr val="bg2"/>
              </a:solidFill>
            </a:endParaRPr>
          </a:p>
          <a:p>
            <a:pPr marL="285750" indent="-285750">
              <a:buFont typeface="Arial" pitchFamily="34" charset="0"/>
              <a:buChar char="•"/>
            </a:pPr>
            <a:endParaRPr lang="en-US" cap="none" dirty="0" smtClean="0">
              <a:solidFill>
                <a:schemeClr val="bg2"/>
              </a:solidFill>
            </a:endParaRPr>
          </a:p>
          <a:p>
            <a:pPr lvl="2" indent="0">
              <a:lnSpc>
                <a:spcPct val="100000"/>
              </a:lnSpc>
              <a:spcAft>
                <a:spcPts val="0"/>
              </a:spcAft>
              <a:buNone/>
            </a:pPr>
            <a:r>
              <a:rPr lang="en-US" dirty="0" smtClean="0">
                <a:solidFill>
                  <a:schemeClr val="bg2"/>
                </a:solidFill>
              </a:rPr>
              <a:t>3.  Cohorts </a:t>
            </a:r>
            <a:r>
              <a:rPr lang="en-US" dirty="0">
                <a:solidFill>
                  <a:schemeClr val="bg2"/>
                </a:solidFill>
              </a:rPr>
              <a:t>are imputed from self-reported class level from FAFSA and hard to replicate with our standard cohort definitions</a:t>
            </a:r>
          </a:p>
          <a:p>
            <a:endParaRPr lang="en-US" i="1" dirty="0"/>
          </a:p>
        </p:txBody>
      </p:sp>
      <p:sp>
        <p:nvSpPr>
          <p:cNvPr id="4" name="Slide Number Placeholder 3"/>
          <p:cNvSpPr>
            <a:spLocks noGrp="1"/>
          </p:cNvSpPr>
          <p:nvPr>
            <p:ph type="sldNum" sz="quarter" idx="4"/>
          </p:nvPr>
        </p:nvSpPr>
        <p:spPr/>
        <p:txBody>
          <a:bodyPr/>
          <a:lstStyle/>
          <a:p>
            <a:fld id="{2C8CD090-09F9-114F-92CA-F73F45590285}" type="slidenum">
              <a:rPr lang="en-US" smtClean="0"/>
              <a:pPr/>
              <a:t>3</a:t>
            </a:fld>
            <a:endParaRPr lang="en-US" dirty="0"/>
          </a:p>
        </p:txBody>
      </p:sp>
    </p:spTree>
    <p:extLst>
      <p:ext uri="{BB962C8B-B14F-4D97-AF65-F5344CB8AC3E}">
        <p14:creationId xmlns:p14="http://schemas.microsoft.com/office/powerpoint/2010/main" val="406076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76072"/>
            <a:ext cx="8229600" cy="1371600"/>
          </a:xfrm>
        </p:spPr>
        <p:txBody>
          <a:bodyPr/>
          <a:lstStyle/>
          <a:p>
            <a:r>
              <a:rPr lang="en-US" sz="2800" dirty="0" smtClean="0"/>
              <a:t>Some new metrics may be improvements over existing data, but the devil is in the details…</a:t>
            </a:r>
            <a:br>
              <a:rPr lang="en-US" sz="2800" dirty="0" smtClean="0"/>
            </a:br>
            <a:r>
              <a:rPr lang="en-US" sz="2800" dirty="0" smtClean="0"/>
              <a:t> and there are lot of details</a:t>
            </a:r>
            <a:r>
              <a:rPr lang="en-US" dirty="0" smtClean="0"/>
              <a:t>.</a:t>
            </a:r>
            <a:endParaRPr lang="en-US" dirty="0"/>
          </a:p>
        </p:txBody>
      </p:sp>
      <p:sp>
        <p:nvSpPr>
          <p:cNvPr id="3" name="Content Placeholder 2"/>
          <p:cNvSpPr>
            <a:spLocks noGrp="1"/>
          </p:cNvSpPr>
          <p:nvPr>
            <p:ph idx="1"/>
          </p:nvPr>
        </p:nvSpPr>
        <p:spPr>
          <a:xfrm>
            <a:off x="707366" y="2467155"/>
            <a:ext cx="8876581" cy="4390845"/>
          </a:xfrm>
        </p:spPr>
        <p:txBody>
          <a:bodyPr/>
          <a:lstStyle/>
          <a:p>
            <a:pPr marL="285750" indent="-285750">
              <a:lnSpc>
                <a:spcPct val="100000"/>
              </a:lnSpc>
              <a:buFont typeface="Arial" panose="020B0604020202020204" pitchFamily="34" charset="0"/>
              <a:buChar char="•"/>
            </a:pPr>
            <a:r>
              <a:rPr lang="en-US" sz="1800" b="1" cap="none" dirty="0" smtClean="0">
                <a:solidFill>
                  <a:schemeClr val="bg2"/>
                </a:solidFill>
              </a:rPr>
              <a:t>Net costs: </a:t>
            </a:r>
            <a:r>
              <a:rPr lang="en-US" sz="1800" cap="none" dirty="0" smtClean="0">
                <a:solidFill>
                  <a:schemeClr val="bg2"/>
                </a:solidFill>
              </a:rPr>
              <a:t>based on IPEDs net costs, look a </a:t>
            </a:r>
            <a:r>
              <a:rPr lang="en-US" sz="1800" i="1" cap="none" dirty="0" smtClean="0">
                <a:solidFill>
                  <a:schemeClr val="bg2"/>
                </a:solidFill>
              </a:rPr>
              <a:t>little</a:t>
            </a:r>
            <a:r>
              <a:rPr lang="en-US" sz="1800" cap="none" dirty="0" smtClean="0">
                <a:solidFill>
                  <a:schemeClr val="bg2"/>
                </a:solidFill>
              </a:rPr>
              <a:t> different because of how averaged</a:t>
            </a:r>
          </a:p>
          <a:p>
            <a:pPr marL="285750" indent="-285750">
              <a:lnSpc>
                <a:spcPct val="100000"/>
              </a:lnSpc>
              <a:buFont typeface="Arial" panose="020B0604020202020204" pitchFamily="34" charset="0"/>
              <a:buChar char="•"/>
            </a:pPr>
            <a:endParaRPr lang="en-US" sz="1800" cap="none" dirty="0" smtClean="0">
              <a:solidFill>
                <a:schemeClr val="bg2"/>
              </a:solidFill>
            </a:endParaRPr>
          </a:p>
          <a:p>
            <a:pPr marL="285750" indent="-285750">
              <a:lnSpc>
                <a:spcPct val="100000"/>
              </a:lnSpc>
              <a:buFont typeface="Arial" panose="020B0604020202020204" pitchFamily="34" charset="0"/>
              <a:buChar char="•"/>
            </a:pPr>
            <a:r>
              <a:rPr lang="en-US" sz="1800" b="1" cap="none" dirty="0" smtClean="0">
                <a:solidFill>
                  <a:schemeClr val="bg2"/>
                </a:solidFill>
              </a:rPr>
              <a:t>Graduation rates</a:t>
            </a:r>
            <a:r>
              <a:rPr lang="en-US" sz="1800" cap="none" dirty="0" smtClean="0">
                <a:solidFill>
                  <a:schemeClr val="bg2"/>
                </a:solidFill>
              </a:rPr>
              <a:t>:</a:t>
            </a:r>
          </a:p>
          <a:p>
            <a:pPr marL="514350" lvl="2" indent="-285750">
              <a:lnSpc>
                <a:spcPct val="100000"/>
              </a:lnSpc>
              <a:spcAft>
                <a:spcPts val="0"/>
              </a:spcAft>
              <a:buFont typeface="Arial" panose="020B0604020202020204" pitchFamily="34" charset="0"/>
              <a:buChar char="•"/>
            </a:pPr>
            <a:r>
              <a:rPr lang="en-US" sz="1800" dirty="0" smtClean="0">
                <a:solidFill>
                  <a:schemeClr val="bg2"/>
                </a:solidFill>
              </a:rPr>
              <a:t>IPEDS on public site: total completion rates, averaged for two recent </a:t>
            </a:r>
            <a:r>
              <a:rPr lang="en-US" sz="1800" dirty="0" err="1" smtClean="0">
                <a:solidFill>
                  <a:schemeClr val="bg2"/>
                </a:solidFill>
              </a:rPr>
              <a:t>yearss</a:t>
            </a:r>
            <a:endParaRPr lang="en-US" sz="1800" dirty="0" smtClean="0">
              <a:solidFill>
                <a:schemeClr val="bg2"/>
              </a:solidFill>
            </a:endParaRPr>
          </a:p>
          <a:p>
            <a:pPr marL="514350" lvl="2" indent="-285750">
              <a:lnSpc>
                <a:spcPct val="100000"/>
              </a:lnSpc>
              <a:spcAft>
                <a:spcPts val="0"/>
              </a:spcAft>
              <a:buFont typeface="Arial" panose="020B0604020202020204" pitchFamily="34" charset="0"/>
              <a:buChar char="•"/>
            </a:pPr>
            <a:r>
              <a:rPr lang="en-US" sz="1800" dirty="0" smtClean="0">
                <a:solidFill>
                  <a:schemeClr val="bg2"/>
                </a:solidFill>
              </a:rPr>
              <a:t>Plans to add link to SAM</a:t>
            </a:r>
          </a:p>
          <a:p>
            <a:pPr marL="514350" lvl="2" indent="-285750">
              <a:lnSpc>
                <a:spcPct val="100000"/>
              </a:lnSpc>
              <a:spcAft>
                <a:spcPts val="0"/>
              </a:spcAft>
              <a:buFont typeface="Arial" panose="020B0604020202020204" pitchFamily="34" charset="0"/>
              <a:buChar char="•"/>
            </a:pPr>
            <a:r>
              <a:rPr lang="en-US" sz="1800" dirty="0" smtClean="0">
                <a:solidFill>
                  <a:schemeClr val="bg2"/>
                </a:solidFill>
              </a:rPr>
              <a:t>New measures in technical data, based on NSLDS</a:t>
            </a:r>
          </a:p>
          <a:p>
            <a:pPr marL="741363" lvl="3" indent="-285750">
              <a:lnSpc>
                <a:spcPct val="100000"/>
              </a:lnSpc>
              <a:spcAft>
                <a:spcPts val="0"/>
              </a:spcAft>
              <a:buFont typeface="Arial" panose="020B0604020202020204" pitchFamily="34" charset="0"/>
              <a:buChar char="•"/>
            </a:pPr>
            <a:r>
              <a:rPr lang="en-US" sz="1800" dirty="0" smtClean="0">
                <a:solidFill>
                  <a:schemeClr val="bg2"/>
                </a:solidFill>
              </a:rPr>
              <a:t>Major limitations in population and data quality for CUNY students</a:t>
            </a:r>
          </a:p>
          <a:p>
            <a:pPr marL="741363" lvl="3" indent="-285750">
              <a:lnSpc>
                <a:spcPct val="100000"/>
              </a:lnSpc>
              <a:spcAft>
                <a:spcPts val="0"/>
              </a:spcAft>
              <a:buFont typeface="Arial" panose="020B0604020202020204" pitchFamily="34" charset="0"/>
              <a:buChar char="•"/>
            </a:pPr>
            <a:endParaRPr lang="en-US" sz="1800" dirty="0" smtClean="0">
              <a:solidFill>
                <a:schemeClr val="bg2"/>
              </a:solidFill>
            </a:endParaRPr>
          </a:p>
          <a:p>
            <a:pPr marL="285750" lvl="1" indent="-285750">
              <a:lnSpc>
                <a:spcPct val="100000"/>
              </a:lnSpc>
              <a:spcAft>
                <a:spcPts val="0"/>
              </a:spcAft>
              <a:buFont typeface="Arial" panose="020B0604020202020204" pitchFamily="34" charset="0"/>
              <a:buChar char="•"/>
            </a:pPr>
            <a:r>
              <a:rPr lang="en-US" sz="1800" b="1" dirty="0" smtClean="0">
                <a:solidFill>
                  <a:schemeClr val="bg2"/>
                </a:solidFill>
              </a:rPr>
              <a:t>Earnings</a:t>
            </a:r>
            <a:r>
              <a:rPr lang="en-US" sz="1800" dirty="0" smtClean="0">
                <a:solidFill>
                  <a:schemeClr val="bg2"/>
                </a:solidFill>
              </a:rPr>
              <a:t> data also limited to federal aid recipients, may be biased toward dis-advantaged students</a:t>
            </a:r>
          </a:p>
          <a:p>
            <a:pPr lvl="3" indent="0">
              <a:lnSpc>
                <a:spcPct val="100000"/>
              </a:lnSpc>
              <a:spcAft>
                <a:spcPts val="0"/>
              </a:spcAft>
              <a:buNone/>
            </a:pPr>
            <a:r>
              <a:rPr lang="en-US" sz="1800" dirty="0" smtClean="0">
                <a:solidFill>
                  <a:schemeClr val="bg2"/>
                </a:solidFill>
              </a:rPr>
              <a:t>But also have advantages over our current state unemployment insurance data., or public sources (e.g., </a:t>
            </a:r>
            <a:r>
              <a:rPr lang="en-US" sz="1800" dirty="0" err="1" smtClean="0">
                <a:solidFill>
                  <a:schemeClr val="bg2"/>
                </a:solidFill>
              </a:rPr>
              <a:t>Payscale</a:t>
            </a:r>
            <a:r>
              <a:rPr lang="en-US" sz="1800" dirty="0" smtClean="0">
                <a:solidFill>
                  <a:schemeClr val="bg2"/>
                </a:solidFill>
              </a:rPr>
              <a:t>) </a:t>
            </a:r>
          </a:p>
          <a:p>
            <a:pPr marL="514350" lvl="2" indent="-285750">
              <a:lnSpc>
                <a:spcPct val="100000"/>
              </a:lnSpc>
              <a:spcAft>
                <a:spcPts val="0"/>
              </a:spcAft>
              <a:buFont typeface="Arial" panose="020B0604020202020204" pitchFamily="34" charset="0"/>
              <a:buChar char="•"/>
            </a:pPr>
            <a:r>
              <a:rPr lang="en-US" sz="1800" dirty="0" smtClean="0">
                <a:solidFill>
                  <a:schemeClr val="bg2"/>
                </a:solidFill>
              </a:rPr>
              <a:t>These date include wages for:</a:t>
            </a:r>
          </a:p>
          <a:p>
            <a:pPr marL="741363" lvl="3" indent="-285750">
              <a:lnSpc>
                <a:spcPct val="100000"/>
              </a:lnSpc>
              <a:spcAft>
                <a:spcPts val="0"/>
              </a:spcAft>
              <a:buFont typeface="Arial" panose="020B0604020202020204" pitchFamily="34" charset="0"/>
              <a:buChar char="•"/>
            </a:pPr>
            <a:r>
              <a:rPr lang="en-US" sz="1800" dirty="0" smtClean="0">
                <a:solidFill>
                  <a:schemeClr val="bg2"/>
                </a:solidFill>
              </a:rPr>
              <a:t>Alumni who have moved out of New York</a:t>
            </a:r>
          </a:p>
          <a:p>
            <a:pPr marL="741363" lvl="3" indent="-285750">
              <a:lnSpc>
                <a:spcPct val="100000"/>
              </a:lnSpc>
              <a:spcAft>
                <a:spcPts val="0"/>
              </a:spcAft>
              <a:buFont typeface="Arial" panose="020B0604020202020204" pitchFamily="34" charset="0"/>
              <a:buChar char="•"/>
            </a:pPr>
            <a:r>
              <a:rPr lang="en-US" sz="1800" dirty="0" smtClean="0">
                <a:solidFill>
                  <a:schemeClr val="bg2"/>
                </a:solidFill>
              </a:rPr>
              <a:t>Federal employees</a:t>
            </a:r>
          </a:p>
          <a:p>
            <a:pPr marL="741363" lvl="3" indent="-285750">
              <a:lnSpc>
                <a:spcPct val="100000"/>
              </a:lnSpc>
              <a:spcAft>
                <a:spcPts val="0"/>
              </a:spcAft>
              <a:buFont typeface="Arial" panose="020B0604020202020204" pitchFamily="34" charset="0"/>
              <a:buChar char="•"/>
            </a:pPr>
            <a:r>
              <a:rPr lang="en-US" sz="1800" dirty="0" smtClean="0">
                <a:solidFill>
                  <a:schemeClr val="bg2"/>
                </a:solidFill>
              </a:rPr>
              <a:t>Self-employed</a:t>
            </a:r>
          </a:p>
          <a:p>
            <a:pPr lvl="2" indent="0">
              <a:lnSpc>
                <a:spcPct val="100000"/>
              </a:lnSpc>
              <a:spcAft>
                <a:spcPts val="0"/>
              </a:spcAft>
              <a:buNone/>
            </a:pPr>
            <a:endParaRPr lang="en-US" sz="1800" dirty="0" smtClean="0">
              <a:solidFill>
                <a:schemeClr val="bg2"/>
              </a:solidFill>
            </a:endParaRPr>
          </a:p>
          <a:p>
            <a:pPr marL="285750" lvl="1" indent="-285750">
              <a:lnSpc>
                <a:spcPct val="100000"/>
              </a:lnSpc>
              <a:spcAft>
                <a:spcPts val="0"/>
              </a:spcAft>
              <a:buFont typeface="Arial" panose="020B0604020202020204" pitchFamily="34" charset="0"/>
              <a:buChar char="•"/>
            </a:pPr>
            <a:r>
              <a:rPr lang="en-US" sz="1800" dirty="0" smtClean="0">
                <a:solidFill>
                  <a:schemeClr val="bg2"/>
                </a:solidFill>
              </a:rPr>
              <a:t>There are many different population and cohort definitions for different metrics.</a:t>
            </a:r>
          </a:p>
          <a:p>
            <a:pPr lvl="1">
              <a:lnSpc>
                <a:spcPct val="100000"/>
              </a:lnSpc>
              <a:spcAft>
                <a:spcPts val="0"/>
              </a:spcAft>
            </a:pPr>
            <a:endParaRPr lang="en-US" sz="1800" dirty="0"/>
          </a:p>
          <a:p>
            <a:r>
              <a:rPr lang="en-US" sz="1800" dirty="0"/>
              <a:t> </a:t>
            </a:r>
            <a:endParaRPr lang="en-US" sz="2000" dirty="0"/>
          </a:p>
          <a:p>
            <a:pPr marL="285750" indent="-285750">
              <a:buFont typeface="Arial" panose="020B0604020202020204" pitchFamily="34" charset="0"/>
              <a:buChar char="•"/>
            </a:pPr>
            <a:endParaRPr lang="en-US" cap="none" dirty="0">
              <a:solidFill>
                <a:schemeClr val="bg2"/>
              </a:solidFill>
            </a:endParaRPr>
          </a:p>
        </p:txBody>
      </p:sp>
      <p:sp>
        <p:nvSpPr>
          <p:cNvPr id="4" name="Slide Number Placeholder 3"/>
          <p:cNvSpPr>
            <a:spLocks noGrp="1"/>
          </p:cNvSpPr>
          <p:nvPr>
            <p:ph type="sldNum" sz="quarter" idx="4"/>
          </p:nvPr>
        </p:nvSpPr>
        <p:spPr/>
        <p:txBody>
          <a:bodyPr/>
          <a:lstStyle/>
          <a:p>
            <a:fld id="{2C8CD090-09F9-114F-92CA-F73F45590285}" type="slidenum">
              <a:rPr lang="en-US" smtClean="0"/>
              <a:pPr/>
              <a:t>4</a:t>
            </a:fld>
            <a:endParaRPr lang="en-US" dirty="0"/>
          </a:p>
        </p:txBody>
      </p:sp>
    </p:spTree>
    <p:extLst>
      <p:ext uri="{BB962C8B-B14F-4D97-AF65-F5344CB8AC3E}">
        <p14:creationId xmlns:p14="http://schemas.microsoft.com/office/powerpoint/2010/main" val="2689264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the Net Cost of CUNY Colleges</a:t>
            </a:r>
            <a:endParaRPr lang="en-US" dirty="0"/>
          </a:p>
        </p:txBody>
      </p:sp>
      <p:sp>
        <p:nvSpPr>
          <p:cNvPr id="3" name="Content Placeholder 2"/>
          <p:cNvSpPr>
            <a:spLocks noGrp="1"/>
          </p:cNvSpPr>
          <p:nvPr>
            <p:ph idx="1"/>
          </p:nvPr>
        </p:nvSpPr>
        <p:spPr>
          <a:xfrm>
            <a:off x="219739" y="2287905"/>
            <a:ext cx="4559300" cy="4114800"/>
          </a:xfrm>
        </p:spPr>
        <p:txBody>
          <a:bodyPr/>
          <a:lstStyle/>
          <a:p>
            <a:pPr marL="285750" lvl="0" indent="-285750">
              <a:lnSpc>
                <a:spcPct val="100000"/>
              </a:lnSpc>
              <a:buFont typeface="Arial" panose="020B0604020202020204" pitchFamily="34" charset="0"/>
              <a:buChar char="•"/>
            </a:pPr>
            <a:r>
              <a:rPr lang="en-US" sz="1400" cap="none" dirty="0" smtClean="0">
                <a:solidFill>
                  <a:schemeClr val="tx1"/>
                </a:solidFill>
                <a:latin typeface="+mn-lt"/>
              </a:rPr>
              <a:t>The </a:t>
            </a:r>
            <a:r>
              <a:rPr lang="en-US" sz="1400" cap="none" dirty="0">
                <a:solidFill>
                  <a:schemeClr val="tx1"/>
                </a:solidFill>
                <a:latin typeface="+mn-lt"/>
              </a:rPr>
              <a:t>reported rates on the score card are versions of the net price </a:t>
            </a:r>
            <a:r>
              <a:rPr lang="en-US" sz="1400" cap="none" dirty="0">
                <a:solidFill>
                  <a:schemeClr val="tx1"/>
                </a:solidFill>
                <a:latin typeface="+mn-lt"/>
              </a:rPr>
              <a:t>r</a:t>
            </a:r>
            <a:r>
              <a:rPr lang="en-US" sz="1400" cap="none" dirty="0" smtClean="0">
                <a:solidFill>
                  <a:schemeClr val="tx1"/>
                </a:solidFill>
                <a:latin typeface="+mn-lt"/>
              </a:rPr>
              <a:t>eported to IPEDS.* </a:t>
            </a:r>
          </a:p>
          <a:p>
            <a:pPr marL="285750" lvl="0" indent="-285750">
              <a:lnSpc>
                <a:spcPct val="100000"/>
              </a:lnSpc>
              <a:buFont typeface="Arial" panose="020B0604020202020204" pitchFamily="34" charset="0"/>
              <a:buChar char="•"/>
            </a:pPr>
            <a:r>
              <a:rPr lang="en-US" sz="1400" cap="none" dirty="0" smtClean="0">
                <a:solidFill>
                  <a:schemeClr val="tx1"/>
                </a:solidFill>
                <a:latin typeface="+mn-lt"/>
              </a:rPr>
              <a:t>The </a:t>
            </a:r>
            <a:r>
              <a:rPr lang="en-US" sz="1400" cap="none" dirty="0">
                <a:solidFill>
                  <a:schemeClr val="tx1"/>
                </a:solidFill>
                <a:latin typeface="+mn-lt"/>
              </a:rPr>
              <a:t>big variation in net price </a:t>
            </a:r>
            <a:r>
              <a:rPr lang="en-US" sz="1400" cap="none" dirty="0" smtClean="0">
                <a:solidFill>
                  <a:schemeClr val="tx1"/>
                </a:solidFill>
                <a:latin typeface="+mn-lt"/>
              </a:rPr>
              <a:t>among CUNY schools comes </a:t>
            </a:r>
            <a:r>
              <a:rPr lang="en-US" sz="1400" cap="none" dirty="0">
                <a:solidFill>
                  <a:schemeClr val="tx1"/>
                </a:solidFill>
                <a:latin typeface="+mn-lt"/>
              </a:rPr>
              <a:t>in room and board costs, and some variation also comes in aid </a:t>
            </a:r>
            <a:r>
              <a:rPr lang="en-US" sz="1400" cap="none" dirty="0" smtClean="0">
                <a:solidFill>
                  <a:schemeClr val="tx1"/>
                </a:solidFill>
                <a:latin typeface="+mn-lt"/>
              </a:rPr>
              <a:t>awarded.</a:t>
            </a:r>
          </a:p>
          <a:p>
            <a:pPr marL="285750" indent="-285750">
              <a:lnSpc>
                <a:spcPct val="100000"/>
              </a:lnSpc>
              <a:buFont typeface="Arial" panose="020B0604020202020204" pitchFamily="34" charset="0"/>
              <a:buChar char="•"/>
            </a:pPr>
            <a:r>
              <a:rPr lang="en-US" sz="1400" cap="none" dirty="0" smtClean="0">
                <a:solidFill>
                  <a:schemeClr val="tx1"/>
                </a:solidFill>
                <a:latin typeface="+mn-lt"/>
              </a:rPr>
              <a:t>OIRA reports </a:t>
            </a:r>
            <a:r>
              <a:rPr lang="en-US" sz="1400" cap="none" dirty="0">
                <a:solidFill>
                  <a:schemeClr val="tx1"/>
                </a:solidFill>
                <a:latin typeface="+mn-lt"/>
              </a:rPr>
              <a:t>the same cost components for all the schools in a sector in terms of tuition, books, and room and board (see </a:t>
            </a:r>
            <a:r>
              <a:rPr lang="en-US" sz="1400" cap="none" dirty="0">
                <a:solidFill>
                  <a:schemeClr val="tx1"/>
                </a:solidFill>
                <a:latin typeface="+mn-lt"/>
              </a:rPr>
              <a:t>table). </a:t>
            </a:r>
            <a:endParaRPr lang="en-US" sz="1400" cap="none" dirty="0">
              <a:solidFill>
                <a:schemeClr val="tx1"/>
              </a:solidFill>
              <a:latin typeface="+mn-lt"/>
            </a:endParaRPr>
          </a:p>
          <a:p>
            <a:pPr lvl="3">
              <a:lnSpc>
                <a:spcPct val="100000"/>
              </a:lnSpc>
              <a:spcAft>
                <a:spcPts val="0"/>
              </a:spcAft>
            </a:pPr>
            <a:r>
              <a:rPr lang="en-US" sz="1400" dirty="0">
                <a:latin typeface="+mn-lt"/>
              </a:rPr>
              <a:t>Variation comes because the reported room and board is much higher for students reported to be living off campus </a:t>
            </a:r>
            <a:r>
              <a:rPr lang="en-US" sz="1400" i="1" dirty="0">
                <a:latin typeface="+mn-lt"/>
              </a:rPr>
              <a:t>not with family</a:t>
            </a:r>
            <a:r>
              <a:rPr lang="en-US" sz="1400" dirty="0">
                <a:latin typeface="+mn-lt"/>
              </a:rPr>
              <a:t> than off-campus </a:t>
            </a:r>
            <a:r>
              <a:rPr lang="en-US" sz="1400" i="1" dirty="0">
                <a:latin typeface="+mn-lt"/>
              </a:rPr>
              <a:t>with</a:t>
            </a:r>
            <a:r>
              <a:rPr lang="en-US" sz="1400" dirty="0">
                <a:latin typeface="+mn-lt"/>
              </a:rPr>
              <a:t> </a:t>
            </a:r>
            <a:r>
              <a:rPr lang="en-US" sz="1400" i="1" dirty="0">
                <a:latin typeface="+mn-lt"/>
              </a:rPr>
              <a:t>family </a:t>
            </a:r>
            <a:r>
              <a:rPr lang="en-US" sz="1400" dirty="0">
                <a:latin typeface="+mn-lt"/>
              </a:rPr>
              <a:t>($16,842 vs. $</a:t>
            </a:r>
            <a:r>
              <a:rPr lang="en-US" sz="1400" dirty="0" smtClean="0">
                <a:latin typeface="+mn-lt"/>
              </a:rPr>
              <a:t>3,871)</a:t>
            </a:r>
            <a:endParaRPr lang="en-US" sz="1400" dirty="0">
              <a:latin typeface="+mn-lt"/>
            </a:endParaRPr>
          </a:p>
          <a:p>
            <a:pPr lvl="3">
              <a:lnSpc>
                <a:spcPct val="100000"/>
              </a:lnSpc>
              <a:spcAft>
                <a:spcPts val="0"/>
              </a:spcAft>
            </a:pPr>
            <a:r>
              <a:rPr lang="en-US" sz="1400" dirty="0" smtClean="0">
                <a:latin typeface="+mn-lt"/>
              </a:rPr>
              <a:t>The </a:t>
            </a:r>
            <a:r>
              <a:rPr lang="en-US" sz="1400" dirty="0">
                <a:latin typeface="+mn-lt"/>
              </a:rPr>
              <a:t>cost component used for net price is </a:t>
            </a:r>
            <a:r>
              <a:rPr lang="en-US" sz="1400" u="sng" dirty="0">
                <a:latin typeface="+mn-lt"/>
              </a:rPr>
              <a:t>weighted by the number of students reported to be living in each type of situation</a:t>
            </a:r>
            <a:r>
              <a:rPr lang="en-US" sz="1400" dirty="0">
                <a:latin typeface="+mn-lt"/>
              </a:rPr>
              <a:t> at each college. </a:t>
            </a:r>
          </a:p>
          <a:p>
            <a:pPr lvl="3">
              <a:lnSpc>
                <a:spcPct val="100000"/>
              </a:lnSpc>
              <a:spcAft>
                <a:spcPts val="0"/>
              </a:spcAft>
            </a:pPr>
            <a:r>
              <a:rPr lang="en-US" sz="1400" dirty="0" smtClean="0">
                <a:latin typeface="+mn-lt"/>
              </a:rPr>
              <a:t>OIRA </a:t>
            </a:r>
            <a:r>
              <a:rPr lang="en-US" sz="1400" dirty="0">
                <a:latin typeface="+mn-lt"/>
              </a:rPr>
              <a:t>gets these counts of students by living situation from the Office of Student Financial Aid. </a:t>
            </a:r>
            <a:r>
              <a:rPr lang="en-US" sz="1400" smtClean="0">
                <a:latin typeface="+mn-lt"/>
              </a:rPr>
              <a:t>(Beyond </a:t>
            </a:r>
            <a:r>
              <a:rPr lang="en-US" sz="1400" dirty="0">
                <a:latin typeface="+mn-lt"/>
              </a:rPr>
              <a:t>that</a:t>
            </a:r>
            <a:r>
              <a:rPr lang="en-US" sz="1400">
                <a:latin typeface="+mn-lt"/>
              </a:rPr>
              <a:t>, </a:t>
            </a:r>
            <a:r>
              <a:rPr lang="en-US" sz="1400" smtClean="0">
                <a:latin typeface="+mn-lt"/>
              </a:rPr>
              <a:t>we </a:t>
            </a:r>
            <a:r>
              <a:rPr lang="en-US" sz="1400" dirty="0">
                <a:latin typeface="+mn-lt"/>
              </a:rPr>
              <a:t>don’t know how they are </a:t>
            </a:r>
            <a:r>
              <a:rPr lang="en-US" sz="1400">
                <a:latin typeface="+mn-lt"/>
              </a:rPr>
              <a:t>collected</a:t>
            </a:r>
            <a:r>
              <a:rPr lang="en-US" sz="1400" smtClean="0">
                <a:latin typeface="+mn-lt"/>
              </a:rPr>
              <a:t>.)</a:t>
            </a:r>
            <a:endParaRPr lang="en-US" sz="1400" dirty="0">
              <a:latin typeface="+mn-lt"/>
            </a:endParaRPr>
          </a:p>
          <a:p>
            <a:pPr lvl="2">
              <a:lnSpc>
                <a:spcPct val="100000"/>
              </a:lnSpc>
              <a:spcAft>
                <a:spcPts val="0"/>
              </a:spcAft>
            </a:pPr>
            <a:r>
              <a:rPr lang="en-US" sz="1400" dirty="0">
                <a:latin typeface="+mn-lt"/>
              </a:rPr>
              <a:t>At the senior colleges with dorms, the number of students living in dorms and the associated </a:t>
            </a:r>
            <a:r>
              <a:rPr lang="en-US" sz="1400" dirty="0" smtClean="0">
                <a:latin typeface="+mn-lt"/>
              </a:rPr>
              <a:t>costs add more </a:t>
            </a:r>
            <a:r>
              <a:rPr lang="en-US" sz="1400" dirty="0">
                <a:latin typeface="+mn-lt"/>
              </a:rPr>
              <a:t>variation</a:t>
            </a:r>
            <a:r>
              <a:rPr lang="en-US" sz="1400" dirty="0" smtClean="0">
                <a:latin typeface="+mn-lt"/>
              </a:rPr>
              <a:t>.</a:t>
            </a:r>
          </a:p>
          <a:p>
            <a:pPr lvl="2">
              <a:lnSpc>
                <a:spcPct val="100000"/>
              </a:lnSpc>
              <a:spcAft>
                <a:spcPts val="0"/>
              </a:spcAft>
            </a:pPr>
            <a:r>
              <a:rPr lang="en-US" sz="1000" dirty="0" smtClean="0"/>
              <a:t>*Net costs </a:t>
            </a:r>
            <a:r>
              <a:rPr lang="en-US" sz="1000" dirty="0"/>
              <a:t>vary slightly from the rates reported on IPEDS because of a detail in how the averages are calculated.</a:t>
            </a:r>
            <a:r>
              <a:rPr lang="en-US" sz="1400" dirty="0"/>
              <a:t> </a:t>
            </a:r>
          </a:p>
          <a:p>
            <a:pPr lvl="2">
              <a:lnSpc>
                <a:spcPct val="100000"/>
              </a:lnSpc>
              <a:spcAft>
                <a:spcPts val="0"/>
              </a:spcAft>
            </a:pPr>
            <a:endParaRPr lang="en-US" sz="1400" dirty="0">
              <a:latin typeface="+mn-lt"/>
            </a:endParaRPr>
          </a:p>
          <a:p>
            <a:r>
              <a:rPr lang="en-US" sz="1400" cap="none" dirty="0">
                <a:solidFill>
                  <a:schemeClr val="tx1"/>
                </a:solidFill>
                <a:latin typeface="+mn-lt"/>
              </a:rPr>
              <a:t> </a:t>
            </a:r>
          </a:p>
          <a:p>
            <a:endParaRPr lang="en-US" cap="none" dirty="0">
              <a:solidFill>
                <a:schemeClr val="bg2"/>
              </a:solidFill>
            </a:endParaRPr>
          </a:p>
          <a:p>
            <a:endParaRPr lang="en-US" dirty="0"/>
          </a:p>
        </p:txBody>
      </p:sp>
      <p:sp>
        <p:nvSpPr>
          <p:cNvPr id="4" name="Slide Number Placeholder 3"/>
          <p:cNvSpPr>
            <a:spLocks noGrp="1"/>
          </p:cNvSpPr>
          <p:nvPr>
            <p:ph type="sldNum" sz="quarter" idx="4"/>
          </p:nvPr>
        </p:nvSpPr>
        <p:spPr/>
        <p:txBody>
          <a:bodyPr/>
          <a:lstStyle/>
          <a:p>
            <a:fld id="{2C8CD090-09F9-114F-92CA-F73F45590285}" type="slidenum">
              <a:rPr lang="en-US" smtClean="0"/>
              <a:pPr/>
              <a:t>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24691852"/>
              </p:ext>
            </p:extLst>
          </p:nvPr>
        </p:nvGraphicFramePr>
        <p:xfrm>
          <a:off x="5214087" y="2632710"/>
          <a:ext cx="4657725" cy="3425190"/>
        </p:xfrm>
        <a:graphic>
          <a:graphicData uri="http://schemas.openxmlformats.org/drawingml/2006/table">
            <a:tbl>
              <a:tblPr firstRow="1" firstCol="1" bandRow="1">
                <a:tableStyleId>{5C22544A-7EE6-4342-B048-85BDC9FD1C3A}</a:tableStyleId>
              </a:tblPr>
              <a:tblGrid>
                <a:gridCol w="1460501"/>
                <a:gridCol w="622300"/>
                <a:gridCol w="800100"/>
                <a:gridCol w="901700"/>
                <a:gridCol w="873124"/>
              </a:tblGrid>
              <a:tr h="742950">
                <a:tc>
                  <a:txBody>
                    <a:bodyPr/>
                    <a:lstStyle/>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dirty="0">
                          <a:effectLst/>
                        </a:rPr>
                        <a:t>LAG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dirty="0">
                          <a:effectLst/>
                        </a:rPr>
                        <a:t> BMCC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dirty="0">
                          <a:effectLst/>
                        </a:rPr>
                        <a:t> QCC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dirty="0" smtClean="0">
                          <a:effectLst/>
                        </a:rPr>
                        <a:t>Difference,</a:t>
                      </a:r>
                      <a:r>
                        <a:rPr lang="en-US" sz="1100" baseline="0" dirty="0" smtClean="0">
                          <a:effectLst/>
                        </a:rPr>
                        <a:t> </a:t>
                      </a:r>
                      <a:r>
                        <a:rPr lang="en-US" sz="1100" dirty="0" smtClean="0">
                          <a:effectLst/>
                        </a:rPr>
                        <a:t>LAG </a:t>
                      </a:r>
                      <a:r>
                        <a:rPr lang="en-US" sz="1100" dirty="0">
                          <a:effectLst/>
                        </a:rPr>
                        <a:t>and QCC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09855">
                <a:tc>
                  <a:txBody>
                    <a:bodyPr/>
                    <a:lstStyle/>
                    <a:p>
                      <a:endParaRPr lang="en-US" sz="1000">
                        <a:effectLst/>
                        <a:latin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endParaRPr lang="en-US" sz="1000" dirty="0">
                        <a:effectLst/>
                        <a:latin typeface="Times New Roman" panose="02020603050405020304" pitchFamily="18" charset="0"/>
                      </a:endParaRPr>
                    </a:p>
                  </a:txBody>
                  <a:tcPr marL="68580" marR="68580" marT="0" marB="0" anchor="b"/>
                </a:tc>
              </a:tr>
              <a:tr h="109855">
                <a:tc>
                  <a:txBody>
                    <a:bodyPr/>
                    <a:lstStyle/>
                    <a:p>
                      <a:pPr marL="0" marR="0">
                        <a:spcBef>
                          <a:spcPts val="0"/>
                        </a:spcBef>
                        <a:spcAft>
                          <a:spcPts val="0"/>
                        </a:spcAft>
                      </a:pPr>
                      <a:r>
                        <a:rPr lang="en-US" sz="1100" b="1">
                          <a:effectLst/>
                        </a:rPr>
                        <a:t>Net price reported on public score card</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a:effectLst/>
                        </a:rPr>
                        <a:t>7,915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a:effectLst/>
                        </a:rPr>
                        <a:t>   6,778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smtClean="0">
                          <a:effectLst/>
                        </a:rPr>
                        <a:t>4,563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smtClean="0">
                          <a:effectLst/>
                        </a:rPr>
                        <a:t>(</a:t>
                      </a:r>
                      <a:r>
                        <a:rPr lang="en-US" sz="1100" b="1" dirty="0">
                          <a:effectLst/>
                        </a:rPr>
                        <a:t>3,352)</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09855">
                <a:tc>
                  <a:txBody>
                    <a:bodyPr/>
                    <a:lstStyle/>
                    <a:p>
                      <a:pPr marL="0" marR="0">
                        <a:spcBef>
                          <a:spcPts val="0"/>
                        </a:spcBef>
                        <a:spcAft>
                          <a:spcPts val="0"/>
                        </a:spcAft>
                      </a:pPr>
                      <a:r>
                        <a:rPr lang="en-US" sz="1100" u="sng">
                          <a:effectLst/>
                        </a:rPr>
                        <a:t>IPEDS net cost components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endParaRPr lang="en-US" sz="1000">
                        <a:effectLst/>
                        <a:latin typeface="Times New Roman" panose="02020603050405020304" pitchFamily="18" charset="0"/>
                      </a:endParaRPr>
                    </a:p>
                  </a:txBody>
                  <a:tcPr marL="68580" marR="68580" marT="0" marB="0" anchor="b"/>
                </a:tc>
                <a:tc>
                  <a:txBody>
                    <a:bodyPr/>
                    <a:lstStyle/>
                    <a:p>
                      <a:pPr algn="ctr"/>
                      <a:endParaRPr lang="en-US" sz="1000" dirty="0">
                        <a:effectLst/>
                        <a:latin typeface="Times New Roman" panose="02020603050405020304" pitchFamily="18" charset="0"/>
                      </a:endParaRPr>
                    </a:p>
                  </a:txBody>
                  <a:tcPr marL="68580" marR="68580" marT="0" marB="0" anchor="b"/>
                </a:tc>
                <a:tc>
                  <a:txBody>
                    <a:bodyPr/>
                    <a:lstStyle/>
                    <a:p>
                      <a:pPr algn="ctr"/>
                      <a:endParaRPr lang="en-US" sz="1000">
                        <a:effectLst/>
                        <a:latin typeface="Times New Roman" panose="02020603050405020304" pitchFamily="18" charset="0"/>
                      </a:endParaRPr>
                    </a:p>
                  </a:txBody>
                  <a:tcPr marL="68580" marR="68580" marT="0" marB="0" anchor="b"/>
                </a:tc>
                <a:tc>
                  <a:txBody>
                    <a:bodyPr/>
                    <a:lstStyle/>
                    <a:p>
                      <a:pPr algn="ctr"/>
                      <a:endParaRPr lang="en-US" sz="1000" dirty="0">
                        <a:effectLst/>
                        <a:latin typeface="Times New Roman" panose="02020603050405020304" pitchFamily="18" charset="0"/>
                      </a:endParaRPr>
                    </a:p>
                  </a:txBody>
                  <a:tcPr marL="68580" marR="68580" marT="0" marB="0" anchor="b"/>
                </a:tc>
              </a:tr>
              <a:tr h="109855">
                <a:tc>
                  <a:txBody>
                    <a:bodyPr/>
                    <a:lstStyle/>
                    <a:p>
                      <a:pPr marL="0" marR="0">
                        <a:spcBef>
                          <a:spcPts val="0"/>
                        </a:spcBef>
                        <a:spcAft>
                          <a:spcPts val="0"/>
                        </a:spcAft>
                      </a:pPr>
                      <a:r>
                        <a:rPr lang="en-US" sz="1100">
                          <a:effectLst/>
                        </a:rPr>
                        <a:t>Published tuition and fees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smtClean="0">
                          <a:effectLst/>
                        </a:rPr>
                        <a:t>4,242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smtClean="0">
                          <a:effectLst/>
                        </a:rPr>
                        <a:t>4,218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         4,240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09855">
                <a:tc>
                  <a:txBody>
                    <a:bodyPr/>
                    <a:lstStyle/>
                    <a:p>
                      <a:pPr marL="0" marR="0">
                        <a:spcBef>
                          <a:spcPts val="0"/>
                        </a:spcBef>
                        <a:spcAft>
                          <a:spcPts val="0"/>
                        </a:spcAft>
                      </a:pPr>
                      <a:r>
                        <a:rPr lang="en-US" sz="1100">
                          <a:effectLst/>
                        </a:rPr>
                        <a:t>Books and supplies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smtClean="0">
                          <a:effectLst/>
                        </a:rPr>
                        <a:t>1,248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smtClean="0">
                          <a:effectLst/>
                        </a:rPr>
                        <a:t>1,248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         1,248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09855">
                <a:tc>
                  <a:txBody>
                    <a:bodyPr/>
                    <a:lstStyle/>
                    <a:p>
                      <a:pPr marL="0" marR="0">
                        <a:spcBef>
                          <a:spcPts val="0"/>
                        </a:spcBef>
                        <a:spcAft>
                          <a:spcPts val="0"/>
                        </a:spcAft>
                      </a:pPr>
                      <a:r>
                        <a:rPr lang="en-US" sz="1100" dirty="0">
                          <a:solidFill>
                            <a:schemeClr val="accent2">
                              <a:lumMod val="50000"/>
                            </a:schemeClr>
                          </a:solidFill>
                          <a:effectLst/>
                        </a:rPr>
                        <a:t>Weighted average for room and </a:t>
                      </a:r>
                      <a:r>
                        <a:rPr lang="en-US" sz="1100" dirty="0" smtClean="0">
                          <a:solidFill>
                            <a:schemeClr val="accent2">
                              <a:lumMod val="50000"/>
                            </a:schemeClr>
                          </a:solidFill>
                          <a:effectLst/>
                        </a:rPr>
                        <a:t>board*</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smtClean="0">
                          <a:solidFill>
                            <a:schemeClr val="accent2">
                              <a:lumMod val="50000"/>
                            </a:schemeClr>
                          </a:solidFill>
                          <a:effectLst/>
                        </a:rPr>
                        <a:t> </a:t>
                      </a:r>
                      <a:r>
                        <a:rPr lang="en-US" sz="1100" b="1" dirty="0">
                          <a:solidFill>
                            <a:schemeClr val="accent2">
                              <a:lumMod val="50000"/>
                            </a:schemeClr>
                          </a:solidFill>
                          <a:effectLst/>
                        </a:rPr>
                        <a:t>8,064 </a:t>
                      </a:r>
                      <a:endParaRPr lang="en-US"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smtClean="0">
                          <a:solidFill>
                            <a:schemeClr val="accent2">
                              <a:lumMod val="50000"/>
                            </a:schemeClr>
                          </a:solidFill>
                          <a:effectLst/>
                        </a:rPr>
                        <a:t>7,808 </a:t>
                      </a:r>
                      <a:endParaRPr lang="en-US"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a:solidFill>
                            <a:schemeClr val="accent2">
                              <a:lumMod val="50000"/>
                            </a:schemeClr>
                          </a:solidFill>
                          <a:effectLst/>
                        </a:rPr>
                        <a:t>         5,320 </a:t>
                      </a:r>
                      <a:endParaRPr lang="en-US"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b="1" dirty="0" smtClean="0">
                          <a:solidFill>
                            <a:schemeClr val="accent2">
                              <a:lumMod val="50000"/>
                            </a:schemeClr>
                          </a:solidFill>
                          <a:effectLst/>
                        </a:rPr>
                        <a:t>(</a:t>
                      </a:r>
                      <a:r>
                        <a:rPr lang="en-US" sz="1100" b="1" dirty="0">
                          <a:solidFill>
                            <a:schemeClr val="accent2">
                              <a:lumMod val="50000"/>
                            </a:schemeClr>
                          </a:solidFill>
                          <a:effectLst/>
                        </a:rPr>
                        <a:t>2,744)</a:t>
                      </a:r>
                      <a:endParaRPr lang="en-US" sz="11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09855">
                <a:tc>
                  <a:txBody>
                    <a:bodyPr/>
                    <a:lstStyle/>
                    <a:p>
                      <a:pPr marL="0" marR="0">
                        <a:spcBef>
                          <a:spcPts val="0"/>
                        </a:spcBef>
                        <a:spcAft>
                          <a:spcPts val="0"/>
                        </a:spcAft>
                      </a:pPr>
                      <a:r>
                        <a:rPr lang="en-US" sz="1100" dirty="0">
                          <a:effectLst/>
                        </a:rPr>
                        <a:t>Total costs of attendance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smtClean="0">
                          <a:effectLst/>
                        </a:rPr>
                        <a:t>13,554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 13,274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      10,808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smtClean="0">
                          <a:effectLst/>
                        </a:rPr>
                        <a:t>(</a:t>
                      </a:r>
                      <a:r>
                        <a:rPr lang="en-US" sz="1100" dirty="0">
                          <a:effectLst/>
                        </a:rPr>
                        <a:t>2,746)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09855">
                <a:tc>
                  <a:txBody>
                    <a:bodyPr/>
                    <a:lstStyle/>
                    <a:p>
                      <a:pPr marL="0" marR="0">
                        <a:spcBef>
                          <a:spcPts val="0"/>
                        </a:spcBef>
                        <a:spcAft>
                          <a:spcPts val="0"/>
                        </a:spcAft>
                      </a:pPr>
                      <a:r>
                        <a:rPr lang="en-US" sz="1100">
                          <a:effectLst/>
                        </a:rPr>
                        <a:t>Average institutional aid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smtClean="0">
                          <a:effectLst/>
                        </a:rPr>
                        <a:t> </a:t>
                      </a:r>
                      <a:r>
                        <a:rPr lang="en-US" sz="1100" dirty="0">
                          <a:effectLst/>
                        </a:rPr>
                        <a:t>5,612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smtClean="0">
                          <a:effectLst/>
                        </a:rPr>
                        <a:t>6,411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         6,387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effectLst/>
                        </a:rPr>
                        <a:t>                   775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18745">
                <a:tc>
                  <a:txBody>
                    <a:bodyPr/>
                    <a:lstStyle/>
                    <a:p>
                      <a:pPr marL="0" marR="0">
                        <a:spcBef>
                          <a:spcPts val="0"/>
                        </a:spcBef>
                        <a:spcAft>
                          <a:spcPts val="0"/>
                        </a:spcAft>
                      </a:pPr>
                      <a:r>
                        <a:rPr lang="en-US" sz="1100">
                          <a:effectLst/>
                        </a:rPr>
                        <a:t>Net price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smtClean="0">
                          <a:effectLst/>
                        </a:rPr>
                        <a:t> </a:t>
                      </a:r>
                      <a:r>
                        <a:rPr lang="en-US" sz="1100" dirty="0">
                          <a:effectLst/>
                        </a:rPr>
                        <a:t>7,942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smtClean="0">
                          <a:effectLst/>
                        </a:rPr>
                        <a:t>6,863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        4,421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smtClean="0">
                          <a:effectLst/>
                        </a:rPr>
                        <a:t>(</a:t>
                      </a:r>
                      <a:r>
                        <a:rPr lang="en-US" sz="1100" dirty="0">
                          <a:effectLst/>
                        </a:rPr>
                        <a:t>3,521)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6" name="Rectangle 1"/>
          <p:cNvSpPr>
            <a:spLocks noChangeArrowheads="1"/>
          </p:cNvSpPr>
          <p:nvPr/>
        </p:nvSpPr>
        <p:spPr bwMode="auto">
          <a:xfrm>
            <a:off x="2228850" y="3087688"/>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5214088" y="6251365"/>
            <a:ext cx="4546600" cy="1415772"/>
          </a:xfrm>
          <a:prstGeom prst="rect">
            <a:avLst/>
          </a:prstGeom>
        </p:spPr>
        <p:txBody>
          <a:bodyPr wrap="square">
            <a:spAutoFit/>
          </a:bodyPr>
          <a:lstStyle/>
          <a:p>
            <a:pPr marL="0" lvl="3"/>
            <a:r>
              <a:rPr lang="en-US" sz="1200" dirty="0" smtClean="0"/>
              <a:t>*At </a:t>
            </a:r>
            <a:r>
              <a:rPr lang="en-US" sz="1200" dirty="0"/>
              <a:t>LAG, 33% of students live in the more expensive not-with-family situation compared </a:t>
            </a:r>
            <a:r>
              <a:rPr lang="en-US" sz="1200" dirty="0" smtClean="0"/>
              <a:t>to </a:t>
            </a:r>
            <a:r>
              <a:rPr lang="en-US" sz="1200" dirty="0"/>
              <a:t>11% </a:t>
            </a:r>
            <a:r>
              <a:rPr lang="en-US" sz="1200" dirty="0" smtClean="0"/>
              <a:t> </a:t>
            </a:r>
            <a:r>
              <a:rPr lang="en-US" sz="1200" dirty="0"/>
              <a:t>at </a:t>
            </a:r>
            <a:r>
              <a:rPr lang="en-US" sz="1200" dirty="0" smtClean="0"/>
              <a:t>QCC. These </a:t>
            </a:r>
            <a:r>
              <a:rPr lang="en-US" sz="1200" dirty="0"/>
              <a:t>measures might be very sensitive by year. QCC’s room and board costs were $1,987 higher in the previous reporting year (because of a different mix of living situation), which made their net costs look much closer to </a:t>
            </a:r>
            <a:r>
              <a:rPr lang="en-US" sz="1200" dirty="0" smtClean="0"/>
              <a:t>BMCC’s </a:t>
            </a:r>
            <a:r>
              <a:rPr lang="en-US" sz="1200" dirty="0"/>
              <a:t>and LAG’s. </a:t>
            </a:r>
          </a:p>
          <a:p>
            <a:pPr marL="339725" lvl="3"/>
            <a:endParaRPr lang="en-US" sz="1400" dirty="0"/>
          </a:p>
        </p:txBody>
      </p:sp>
      <p:sp>
        <p:nvSpPr>
          <p:cNvPr id="8" name="Rectangle 7"/>
          <p:cNvSpPr/>
          <p:nvPr/>
        </p:nvSpPr>
        <p:spPr>
          <a:xfrm>
            <a:off x="5121644" y="2275455"/>
            <a:ext cx="4731488" cy="276999"/>
          </a:xfrm>
          <a:prstGeom prst="rect">
            <a:avLst/>
          </a:prstGeom>
        </p:spPr>
        <p:txBody>
          <a:bodyPr wrap="square">
            <a:spAutoFit/>
          </a:bodyPr>
          <a:lstStyle/>
          <a:p>
            <a:pPr marL="0" lvl="3"/>
            <a:r>
              <a:rPr lang="en-US" sz="1200" b="1" dirty="0" smtClean="0"/>
              <a:t>Net cost component comparison for select CUNY Community Colleges</a:t>
            </a:r>
            <a:endParaRPr lang="en-US" sz="1400" b="1" dirty="0"/>
          </a:p>
        </p:txBody>
      </p:sp>
    </p:spTree>
    <p:extLst>
      <p:ext uri="{BB962C8B-B14F-4D97-AF65-F5344CB8AC3E}">
        <p14:creationId xmlns:p14="http://schemas.microsoft.com/office/powerpoint/2010/main" val="171019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337" y="576072"/>
            <a:ext cx="7948863" cy="1371600"/>
          </a:xfrm>
        </p:spPr>
        <p:txBody>
          <a:bodyPr/>
          <a:lstStyle/>
          <a:p>
            <a:r>
              <a:rPr lang="en-US" sz="2800" dirty="0" smtClean="0"/>
              <a:t>We have many concerns about data quality, but  think this an interesting first step toward transparency and data sharing.</a:t>
            </a:r>
            <a:endParaRPr lang="en-US" sz="2800"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1600" cap="none" dirty="0">
                <a:solidFill>
                  <a:schemeClr val="bg2"/>
                </a:solidFill>
                <a:latin typeface="ITC Franklin Gothic Std Book"/>
                <a:cs typeface="ITC Franklin Gothic Std Book"/>
              </a:rPr>
              <a:t>We consider this a beta release. </a:t>
            </a:r>
            <a:r>
              <a:rPr lang="en-US" sz="1600" cap="none" dirty="0" smtClean="0">
                <a:solidFill>
                  <a:schemeClr val="bg2"/>
                </a:solidFill>
                <a:latin typeface="ITC Franklin Gothic Std Book"/>
                <a:cs typeface="ITC Franklin Gothic Std Book"/>
              </a:rPr>
              <a:t>The technical documentation isn’t as clear as we would hope. We still have many questions.</a:t>
            </a:r>
          </a:p>
          <a:p>
            <a:endParaRPr lang="en-US" sz="1600" cap="none" dirty="0" smtClean="0">
              <a:solidFill>
                <a:schemeClr val="bg2"/>
              </a:solidFill>
              <a:latin typeface="ITC Franklin Gothic Std Book"/>
              <a:cs typeface="ITC Franklin Gothic Std Book"/>
            </a:endParaRPr>
          </a:p>
          <a:p>
            <a:pPr marL="285750" indent="-285750">
              <a:buFont typeface="Arial" panose="020B0604020202020204" pitchFamily="34" charset="0"/>
              <a:buChar char="•"/>
            </a:pPr>
            <a:r>
              <a:rPr lang="en-US" sz="1600" cap="none" dirty="0" smtClean="0">
                <a:solidFill>
                  <a:schemeClr val="bg2"/>
                </a:solidFill>
                <a:latin typeface="ITC Franklin Gothic Std Book"/>
                <a:cs typeface="ITC Franklin Gothic Std Book"/>
              </a:rPr>
              <a:t>We </a:t>
            </a:r>
            <a:r>
              <a:rPr lang="en-US" sz="1600" cap="none" dirty="0">
                <a:solidFill>
                  <a:schemeClr val="bg2"/>
                </a:solidFill>
                <a:latin typeface="ITC Franklin Gothic Std Book"/>
                <a:cs typeface="ITC Franklin Gothic Std Book"/>
              </a:rPr>
              <a:t>think there may be </a:t>
            </a:r>
            <a:r>
              <a:rPr lang="en-US" sz="1600" cap="none" dirty="0" smtClean="0">
                <a:solidFill>
                  <a:schemeClr val="bg2"/>
                </a:solidFill>
                <a:latin typeface="ITC Franklin Gothic Std Book"/>
                <a:cs typeface="ITC Franklin Gothic Std Book"/>
              </a:rPr>
              <a:t>value is analysis or benchmarking at the </a:t>
            </a:r>
            <a:r>
              <a:rPr lang="en-US" sz="1600" cap="none" dirty="0">
                <a:solidFill>
                  <a:schemeClr val="bg2"/>
                </a:solidFill>
                <a:latin typeface="ITC Franklin Gothic Std Book"/>
                <a:cs typeface="ITC Franklin Gothic Std Book"/>
              </a:rPr>
              <a:t>sector level or </a:t>
            </a:r>
            <a:r>
              <a:rPr lang="en-US" sz="1600" cap="none" dirty="0" smtClean="0">
                <a:solidFill>
                  <a:schemeClr val="bg2"/>
                </a:solidFill>
                <a:latin typeface="ITC Franklin Gothic Std Book"/>
                <a:cs typeface="ITC Franklin Gothic Std Book"/>
              </a:rPr>
              <a:t>with other specific institutions</a:t>
            </a:r>
            <a:r>
              <a:rPr lang="en-US" sz="1600" cap="none" dirty="0">
                <a:solidFill>
                  <a:schemeClr val="bg2"/>
                </a:solidFill>
                <a:latin typeface="ITC Franklin Gothic Std Book"/>
                <a:cs typeface="ITC Franklin Gothic Std Book"/>
              </a:rPr>
              <a:t>, but </a:t>
            </a:r>
            <a:r>
              <a:rPr lang="en-US" sz="1600" cap="none" dirty="0" smtClean="0">
                <a:solidFill>
                  <a:schemeClr val="bg2"/>
                </a:solidFill>
                <a:latin typeface="ITC Franklin Gothic Std Book"/>
                <a:cs typeface="ITC Franklin Gothic Std Book"/>
              </a:rPr>
              <a:t>we would supplement with CUNY’s own data.</a:t>
            </a:r>
          </a:p>
          <a:p>
            <a:pPr marL="514350" lvl="2" indent="-285750">
              <a:buFont typeface="Arial" panose="020B0604020202020204" pitchFamily="34" charset="0"/>
              <a:buChar char="•"/>
            </a:pPr>
            <a:r>
              <a:rPr lang="en-US" sz="1500" dirty="0" smtClean="0">
                <a:solidFill>
                  <a:schemeClr val="bg2"/>
                </a:solidFill>
                <a:latin typeface="ITC Franklin Gothic Std Book"/>
                <a:cs typeface="ITC Franklin Gothic Std Book"/>
              </a:rPr>
              <a:t>Need to review incomplete data for other specific schools carefully, too</a:t>
            </a:r>
            <a:endParaRPr lang="en-US" sz="1500" cap="none" dirty="0">
              <a:solidFill>
                <a:schemeClr val="bg2"/>
              </a:solidFill>
              <a:latin typeface="ITC Franklin Gothic Std Book"/>
              <a:cs typeface="ITC Franklin Gothic Std Book"/>
            </a:endParaRPr>
          </a:p>
          <a:p>
            <a:pPr marL="285750" indent="-285750">
              <a:buFont typeface="Arial" panose="020B0604020202020204" pitchFamily="34" charset="0"/>
              <a:buChar char="•"/>
            </a:pPr>
            <a:endParaRPr lang="en-US" sz="1600" cap="none" dirty="0" smtClean="0">
              <a:solidFill>
                <a:schemeClr val="bg2"/>
              </a:solidFill>
              <a:latin typeface="ITC Franklin Gothic Std Book"/>
              <a:cs typeface="ITC Franklin Gothic Std Book"/>
            </a:endParaRPr>
          </a:p>
          <a:p>
            <a:pPr marL="285750" indent="-285750">
              <a:buFont typeface="Arial" panose="020B0604020202020204" pitchFamily="34" charset="0"/>
              <a:buChar char="•"/>
            </a:pPr>
            <a:r>
              <a:rPr lang="en-US" sz="1600" cap="none" dirty="0" smtClean="0">
                <a:solidFill>
                  <a:schemeClr val="bg2"/>
                </a:solidFill>
                <a:latin typeface="ITC Franklin Gothic Std Book"/>
                <a:cs typeface="ITC Franklin Gothic Std Book"/>
              </a:rPr>
              <a:t>These new data uses may </a:t>
            </a:r>
            <a:r>
              <a:rPr lang="en-US" sz="1600" cap="none" dirty="0">
                <a:solidFill>
                  <a:schemeClr val="bg2"/>
                </a:solidFill>
                <a:latin typeface="ITC Franklin Gothic Std Book"/>
                <a:cs typeface="ITC Franklin Gothic Std Book"/>
              </a:rPr>
              <a:t>encourage more complete reporting to the NSLDS to improve data in the future.</a:t>
            </a:r>
          </a:p>
          <a:p>
            <a:pPr marL="285750" indent="-285750">
              <a:buFont typeface="Arial" panose="020B0604020202020204" pitchFamily="34" charset="0"/>
              <a:buChar char="•"/>
            </a:pPr>
            <a:endParaRPr lang="en-US" sz="1600" cap="none" dirty="0" smtClean="0">
              <a:solidFill>
                <a:schemeClr val="bg2"/>
              </a:solidFill>
              <a:latin typeface="ITC Franklin Gothic Std Book"/>
              <a:cs typeface="ITC Franklin Gothic Std Book"/>
            </a:endParaRPr>
          </a:p>
        </p:txBody>
      </p:sp>
      <p:sp>
        <p:nvSpPr>
          <p:cNvPr id="4" name="Slide Number Placeholder 3"/>
          <p:cNvSpPr>
            <a:spLocks noGrp="1"/>
          </p:cNvSpPr>
          <p:nvPr>
            <p:ph type="sldNum" sz="quarter" idx="4"/>
          </p:nvPr>
        </p:nvSpPr>
        <p:spPr/>
        <p:txBody>
          <a:bodyPr/>
          <a:lstStyle/>
          <a:p>
            <a:fld id="{2C8CD090-09F9-114F-92CA-F73F45590285}" type="slidenum">
              <a:rPr lang="en-US" smtClean="0"/>
              <a:pPr/>
              <a:t>6</a:t>
            </a:fld>
            <a:endParaRPr lang="en-US" dirty="0"/>
          </a:p>
        </p:txBody>
      </p:sp>
    </p:spTree>
    <p:extLst>
      <p:ext uri="{BB962C8B-B14F-4D97-AF65-F5344CB8AC3E}">
        <p14:creationId xmlns:p14="http://schemas.microsoft.com/office/powerpoint/2010/main" val="338364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br>
              <a:rPr lang="en-US" dirty="0" smtClean="0"/>
            </a:br>
            <a:r>
              <a:rPr lang="en-US" dirty="0" smtClean="0"/>
              <a:t>Cohort Definitions and Notes</a:t>
            </a:r>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4"/>
          </p:nvPr>
        </p:nvSpPr>
        <p:spPr/>
        <p:txBody>
          <a:bodyPr/>
          <a:lstStyle/>
          <a:p>
            <a:fld id="{2C8CD090-09F9-114F-92CA-F73F45590285}"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6628671"/>
              </p:ext>
            </p:extLst>
          </p:nvPr>
        </p:nvGraphicFramePr>
        <p:xfrm>
          <a:off x="539415" y="2281695"/>
          <a:ext cx="8791074" cy="5365577"/>
        </p:xfrm>
        <a:graphic>
          <a:graphicData uri="http://schemas.openxmlformats.org/drawingml/2006/table">
            <a:tbl>
              <a:tblPr firstRow="1" bandRow="1">
                <a:tableStyleId>{5C22544A-7EE6-4342-B048-85BDC9FD1C3A}</a:tableStyleId>
              </a:tblPr>
              <a:tblGrid>
                <a:gridCol w="1128964"/>
                <a:gridCol w="7662110"/>
              </a:tblGrid>
              <a:tr h="397337">
                <a:tc>
                  <a:txBody>
                    <a:bodyPr/>
                    <a:lstStyle/>
                    <a:p>
                      <a:r>
                        <a:rPr lang="en-US" dirty="0" smtClean="0"/>
                        <a:t>Category</a:t>
                      </a:r>
                      <a:endParaRPr lang="en-US" dirty="0"/>
                    </a:p>
                  </a:txBody>
                  <a:tcPr/>
                </a:tc>
                <a:tc>
                  <a:txBody>
                    <a:bodyPr/>
                    <a:lstStyle/>
                    <a:p>
                      <a:r>
                        <a:rPr lang="en-US" dirty="0" smtClean="0"/>
                        <a:t>Notes</a:t>
                      </a:r>
                      <a:endParaRPr lang="en-US" dirty="0"/>
                    </a:p>
                  </a:txBody>
                  <a:tcPr/>
                </a:tc>
              </a:tr>
              <a:tr h="370840">
                <a:tc>
                  <a:txBody>
                    <a:bodyPr/>
                    <a:lstStyle/>
                    <a:p>
                      <a:r>
                        <a:rPr lang="en-US" sz="1300" dirty="0" smtClean="0"/>
                        <a:t>Cohort Definitions</a:t>
                      </a:r>
                      <a:endParaRPr lang="en-US" sz="1300" dirty="0"/>
                    </a:p>
                  </a:txBody>
                  <a:tcPr/>
                </a:tc>
                <a:tc>
                  <a:txBody>
                    <a:bodyPr/>
                    <a:lstStyle/>
                    <a:p>
                      <a:pPr marL="0" marR="0" indent="0" algn="l" defTabSz="509412" rtl="0" eaLnBrk="1" fontAlgn="auto" latinLnBrk="0" hangingPunct="1">
                        <a:lnSpc>
                          <a:spcPct val="100000"/>
                        </a:lnSpc>
                        <a:spcBef>
                          <a:spcPts val="0"/>
                        </a:spcBef>
                        <a:spcAft>
                          <a:spcPts val="0"/>
                        </a:spcAft>
                        <a:buClrTx/>
                        <a:buSzTx/>
                        <a:buFontTx/>
                        <a:buNone/>
                        <a:tabLst/>
                        <a:defRPr/>
                      </a:pPr>
                      <a:r>
                        <a:rPr lang="en-US" sz="1400" cap="none" dirty="0" smtClean="0">
                          <a:solidFill>
                            <a:schemeClr val="bg2"/>
                          </a:solidFill>
                        </a:rPr>
                        <a:t>“Data files include data for different cohorts measured at different times. Data in the XXXX merged file corresponds to the AAAA cohort year based on the measurement period designated as YRZ in the variable name, such that XXXX=AAAA-1+Z. For example, the variable names with *YR4* in the 2013 data file refer to the 2010 cohort measured in 2014. Those same variables in the 2012 data file refer to the 2009 cohort measured in 2013. For these variables, years refer to award years (e.g., award year 2013 begins on July 1, 2012, and ends June 30, 2013)”</a:t>
                      </a:r>
                    </a:p>
                  </a:txBody>
                  <a:tcPr/>
                </a:tc>
              </a:tr>
              <a:tr h="370840">
                <a:tc>
                  <a:txBody>
                    <a:bodyPr/>
                    <a:lstStyle/>
                    <a:p>
                      <a:r>
                        <a:rPr lang="en-US" sz="1300" dirty="0" smtClean="0"/>
                        <a:t>Completion</a:t>
                      </a:r>
                      <a:endParaRPr lang="en-US" sz="1300" dirty="0"/>
                    </a:p>
                  </a:txBody>
                  <a:tcPr/>
                </a:tc>
                <a:tc>
                  <a:txBody>
                    <a:bodyPr/>
                    <a:lstStyle/>
                    <a:p>
                      <a:pPr marL="233538" lvl="3" indent="-285750">
                        <a:buFont typeface="Arial" pitchFamily="34" charset="0"/>
                        <a:buChar char="•"/>
                      </a:pPr>
                      <a:r>
                        <a:rPr lang="en-US" sz="1400" kern="1200" cap="none" dirty="0" smtClean="0">
                          <a:solidFill>
                            <a:schemeClr val="bg2"/>
                          </a:solidFill>
                          <a:latin typeface="+mn-lt"/>
                          <a:ea typeface="+mn-ea"/>
                          <a:cs typeface="+mn-cs"/>
                        </a:rPr>
                        <a:t>NSLDS records the first time students received aid, rather than the first time they enroll. Therefore, students were placed in cohorts based on students’ responses to a question on the FAFSA about their grade level; students indicating they were first-year students were placed in the completion cohort for that award year; second-year placed in the previous cohort; and third- and fourth-year students were placed two cohorts prior to reduce the risk of misreporting on the FAFSA. </a:t>
                      </a:r>
                    </a:p>
                    <a:p>
                      <a:pPr marL="233538" lvl="3" indent="-285750">
                        <a:buFont typeface="Arial" pitchFamily="34" charset="0"/>
                        <a:buChar char="•"/>
                      </a:pPr>
                      <a:r>
                        <a:rPr lang="en-US" sz="1400" kern="1200" cap="none" dirty="0" smtClean="0">
                          <a:solidFill>
                            <a:schemeClr val="bg2"/>
                          </a:solidFill>
                          <a:latin typeface="+mn-lt"/>
                          <a:ea typeface="+mn-ea"/>
                          <a:cs typeface="+mn-cs"/>
                        </a:rPr>
                        <a:t>Based on those cohorts, the Department used the enrollment records reported by institutions to determine the percentage of students completed within a given period. Where schools had not provided any information, including a completion status, students were recorded as non-completers. Additionally, students who transferred to another school (i.e., separated from the original institution and subsequently received Title IV aid at another institution) were reported separately. </a:t>
                      </a:r>
                    </a:p>
                  </a:txBody>
                  <a:tcPr/>
                </a:tc>
              </a:tr>
              <a:tr h="370840">
                <a:tc>
                  <a:txBody>
                    <a:bodyPr/>
                    <a:lstStyle/>
                    <a:p>
                      <a:r>
                        <a:rPr lang="en-US" sz="1300" dirty="0" smtClean="0"/>
                        <a:t>Earnings</a:t>
                      </a:r>
                      <a:endParaRPr lang="en-US" sz="1300" dirty="0"/>
                    </a:p>
                  </a:txBody>
                  <a:tcPr/>
                </a:tc>
                <a:tc>
                  <a:txBody>
                    <a:bodyPr/>
                    <a:lstStyle/>
                    <a:p>
                      <a:pPr marL="0" marR="0" indent="0" algn="l" defTabSz="509412" rtl="0" eaLnBrk="1" fontAlgn="auto" latinLnBrk="0" hangingPunct="1">
                        <a:lnSpc>
                          <a:spcPct val="100000"/>
                        </a:lnSpc>
                        <a:spcBef>
                          <a:spcPts val="0"/>
                        </a:spcBef>
                        <a:spcAft>
                          <a:spcPts val="0"/>
                        </a:spcAft>
                        <a:buClrTx/>
                        <a:buSzTx/>
                        <a:buFontTx/>
                        <a:buNone/>
                        <a:tabLst/>
                        <a:defRPr/>
                      </a:pPr>
                      <a:r>
                        <a:rPr lang="en-US" sz="1400" cap="none" dirty="0" smtClean="0">
                          <a:solidFill>
                            <a:schemeClr val="bg2"/>
                          </a:solidFill>
                        </a:rPr>
                        <a:t>It should also be noted that measured earnings might reflect the contributions of a student’s subsequent education. For example, if a student transfers to a different institution, or attends graduate school, and is working and not enrolled at the point of measurement, their earnings are captured in the cohort of the original institution. </a:t>
                      </a:r>
                    </a:p>
                  </a:txBody>
                  <a:tcPr/>
                </a:tc>
              </a:tr>
            </a:tbl>
          </a:graphicData>
        </a:graphic>
      </p:graphicFrame>
    </p:spTree>
    <p:extLst>
      <p:ext uri="{BB962C8B-B14F-4D97-AF65-F5344CB8AC3E}">
        <p14:creationId xmlns:p14="http://schemas.microsoft.com/office/powerpoint/2010/main" val="1985012553"/>
      </p:ext>
    </p:extLst>
  </p:cSld>
  <p:clrMapOvr>
    <a:masterClrMapping/>
  </p:clrMapOvr>
</p:sld>
</file>

<file path=ppt/theme/theme1.xml><?xml version="1.0" encoding="utf-8"?>
<a:theme xmlns:a="http://schemas.openxmlformats.org/drawingml/2006/main" name="Office Theme">
  <a:themeElements>
    <a:clrScheme name="CUNY Revised June2015">
      <a:dk1>
        <a:srgbClr val="4F5054"/>
      </a:dk1>
      <a:lt1>
        <a:sysClr val="window" lastClr="FFFFFF"/>
      </a:lt1>
      <a:dk2>
        <a:srgbClr val="005DAA"/>
      </a:dk2>
      <a:lt2>
        <a:srgbClr val="7B7C7F"/>
      </a:lt2>
      <a:accent1>
        <a:srgbClr val="A7BB39"/>
      </a:accent1>
      <a:accent2>
        <a:srgbClr val="59A6C4"/>
      </a:accent2>
      <a:accent3>
        <a:srgbClr val="F99D31"/>
      </a:accent3>
      <a:accent4>
        <a:srgbClr val="FFFFFF"/>
      </a:accent4>
      <a:accent5>
        <a:srgbClr val="FFFFFF"/>
      </a:accent5>
      <a:accent6>
        <a:srgbClr val="FFFFFF"/>
      </a:accent6>
      <a:hlink>
        <a:srgbClr val="FFFFFF"/>
      </a:hlink>
      <a:folHlink>
        <a:srgbClr val="FFFF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3517</TotalTime>
  <Words>1671</Words>
  <Application>Microsoft Office PowerPoint</Application>
  <PresentationFormat>Custom</PresentationFormat>
  <Paragraphs>208</Paragraphs>
  <Slides>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MS Mincho</vt:lpstr>
      <vt:lpstr>American Typewriter</vt:lpstr>
      <vt:lpstr>Arial</vt:lpstr>
      <vt:lpstr>Calibri</vt:lpstr>
      <vt:lpstr>Cambria</vt:lpstr>
      <vt:lpstr>Franklin Gothic Book</vt:lpstr>
      <vt:lpstr>ITC Franklin Gothic Std Book</vt:lpstr>
      <vt:lpstr>ITC Franklin Gothic Std Demi</vt:lpstr>
      <vt:lpstr>ITC Franklin Gothic Std Med</vt:lpstr>
      <vt:lpstr>Times New Roman</vt:lpstr>
      <vt:lpstr>Office Theme</vt:lpstr>
      <vt:lpstr>New Federal  College Scorecard </vt:lpstr>
      <vt:lpstr>The White House release of an updated scorecard and technical data set reflect ED’s two years of thinking about a ratings system. .</vt:lpstr>
      <vt:lpstr>The public site and technical data set combine data from several sources and introduce some metrics we’ve never seen before.</vt:lpstr>
      <vt:lpstr>The new metrics based on NSLDS are hard to interpret and might be especially poor measures for CUNY colleges.</vt:lpstr>
      <vt:lpstr>Some new metrics may be improvements over existing data, but the devil is in the details…  and there are lot of details.</vt:lpstr>
      <vt:lpstr>Notes on the Net Cost of CUNY Colleges</vt:lpstr>
      <vt:lpstr>We have many concerns about data quality, but  think this an interesting first step toward transparency and data sharing.</vt:lpstr>
      <vt:lpstr>Appendix: Cohort Definitions and Notes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niece</dc:creator>
  <cp:lastModifiedBy>Sarah Truelsch</cp:lastModifiedBy>
  <cp:revision>273</cp:revision>
  <cp:lastPrinted>2015-09-03T19:59:36Z</cp:lastPrinted>
  <dcterms:created xsi:type="dcterms:W3CDTF">2015-07-01T00:47:08Z</dcterms:created>
  <dcterms:modified xsi:type="dcterms:W3CDTF">2015-09-25T19:20:43Z</dcterms:modified>
</cp:coreProperties>
</file>