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4" r:id="rId9"/>
    <p:sldId id="280" r:id="rId10"/>
    <p:sldId id="281" r:id="rId11"/>
    <p:sldId id="283" r:id="rId12"/>
    <p:sldId id="285" r:id="rId13"/>
    <p:sldId id="264" r:id="rId14"/>
    <p:sldId id="265" r:id="rId15"/>
    <p:sldId id="267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8257F-7504-43B6-ADDD-6F88D8A2B9C2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2105D-4B6D-4B2C-A228-A8D492C33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9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2105D-4B6D-4B2C-A228-A8D492C337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6849" y="48747"/>
            <a:ext cx="841321" cy="98154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E95D3-78FE-4A57-8A6A-BF38E5B0F983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60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4CC2-7E48-4F81-8CA9-898C8F3D8907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55D6-E26D-4F61-A36B-D269FC417DB5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 b="1"/>
            </a:lvl1pPr>
            <a:lvl2pPr>
              <a:defRPr sz="3600" b="1"/>
            </a:lvl2pPr>
            <a:lvl3pPr>
              <a:defRPr sz="32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21" y="185738"/>
            <a:ext cx="841321" cy="98154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2E4D2-A786-49C3-B7E2-D1A98D4E2B3E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1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0ABE-612C-4A28-A4C1-C2B6DBC04FD7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87E-445C-4DE7-9A94-93F1217617F5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7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41F8-47D2-4E3C-AF59-54D00EFAD846}" type="datetime1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76C2-B49D-4232-B3CA-EE667E7A615B}" type="datetime1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0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4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4F3BD-CA4E-47DC-ADAC-D534011FE962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1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1523-87D7-4C14-87C6-191129655E36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2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0C7A-7415-46FE-9893-D9B232CEF216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2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6B467-3997-4857-AE1C-0874A2BAAF11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9109-2FD3-4ED0-9BB1-7FBC590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aguardia.edu/WorkArea/linkit.aspx?LinkIdentifier=id&amp;ItemID=21474871622&amp;libID=2147487201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9512"/>
            <a:ext cx="9031550" cy="1629715"/>
          </a:xfrm>
        </p:spPr>
        <p:txBody>
          <a:bodyPr>
            <a:noAutofit/>
          </a:bodyPr>
          <a:lstStyle/>
          <a:p>
            <a:r>
              <a:rPr lang="en-US" b="1" dirty="0" smtClean="0"/>
              <a:t>Two-semester Goal-setting </a:t>
            </a:r>
            <a:r>
              <a:rPr lang="en-US" b="1" dirty="0"/>
              <a:t>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303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Jenny Zhu</a:t>
            </a:r>
          </a:p>
          <a:p>
            <a:r>
              <a:rPr lang="en-US" dirty="0" smtClean="0"/>
              <a:t>Institutional </a:t>
            </a:r>
            <a:r>
              <a:rPr lang="en-US" dirty="0" smtClean="0"/>
              <a:t>Research &amp; Assessment</a:t>
            </a:r>
          </a:p>
          <a:p>
            <a:r>
              <a:rPr lang="en-US" dirty="0" smtClean="0"/>
              <a:t>LaGuardia Community College</a:t>
            </a:r>
          </a:p>
          <a:p>
            <a:r>
              <a:rPr lang="en-US" dirty="0" smtClean="0"/>
              <a:t>January 29,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086998F-B7AC-424F-81B4-18723F746678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9A99109-2FD3-4ED0-9BB1-7FBC5904B0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3436"/>
          </a:xfrm>
        </p:spPr>
        <p:txBody>
          <a:bodyPr/>
          <a:lstStyle/>
          <a:p>
            <a:r>
              <a:rPr lang="en-US" dirty="0" smtClean="0"/>
              <a:t>Visiting Single Stop is beneficial!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278194"/>
            <a:ext cx="10406461" cy="50242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D74A-9B8A-4185-8DED-A9F06E016118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78657"/>
            <a:ext cx="10681765" cy="1061885"/>
          </a:xfrm>
        </p:spPr>
        <p:txBody>
          <a:bodyPr>
            <a:noAutofit/>
          </a:bodyPr>
          <a:lstStyle/>
          <a:p>
            <a:r>
              <a:rPr lang="en-US" sz="4000" dirty="0" smtClean="0"/>
              <a:t>Seeing an advisor once is the norm.</a:t>
            </a:r>
            <a:br>
              <a:rPr lang="en-US" sz="4000" dirty="0" smtClean="0"/>
            </a:br>
            <a:r>
              <a:rPr lang="en-US" sz="4000" dirty="0" smtClean="0"/>
              <a:t>More than once helps (except not 9 times).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059" y="1140543"/>
            <a:ext cx="10314038" cy="51521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C17-CD70-4B1F-A2DC-E1B65E6224C6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7819"/>
            <a:ext cx="10058400" cy="894736"/>
          </a:xfrm>
        </p:spPr>
        <p:txBody>
          <a:bodyPr>
            <a:noAutofit/>
          </a:bodyPr>
          <a:lstStyle/>
          <a:p>
            <a:r>
              <a:rPr lang="en-US" sz="3600" dirty="0" smtClean="0"/>
              <a:t>Seeing an advisor is good; </a:t>
            </a:r>
            <a:br>
              <a:rPr lang="en-US" sz="3600" dirty="0" smtClean="0"/>
            </a:br>
            <a:r>
              <a:rPr lang="en-US" sz="3600" dirty="0" smtClean="0"/>
              <a:t>Seeing a faculty member is better!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022555"/>
            <a:ext cx="10278642" cy="52995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C0DC-0F30-4468-AAC8-BF2AF4B20476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26" y="365125"/>
            <a:ext cx="1037057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future: IR&amp;A Strategic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060"/>
            <a:ext cx="10986856" cy="49092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“Distributed research”</a:t>
            </a:r>
          </a:p>
          <a:p>
            <a:pPr lvl="1"/>
            <a:r>
              <a:rPr lang="en-US" dirty="0" smtClean="0"/>
              <a:t>Get more areas involved in setting their own research agenda and provide support</a:t>
            </a:r>
          </a:p>
          <a:p>
            <a:pPr lvl="2"/>
            <a:r>
              <a:rPr lang="en-US" dirty="0" smtClean="0"/>
              <a:t>Get data to them that prompts hypotheses</a:t>
            </a:r>
          </a:p>
          <a:p>
            <a:pPr lvl="2"/>
            <a:r>
              <a:rPr lang="en-US" dirty="0" smtClean="0"/>
              <a:t>Help them design good action-oriented research</a:t>
            </a:r>
          </a:p>
          <a:p>
            <a:pPr lvl="2"/>
            <a:r>
              <a:rPr lang="en-US" dirty="0" smtClean="0"/>
              <a:t>Provide data to test the hypothesis</a:t>
            </a:r>
          </a:p>
          <a:p>
            <a:pPr lvl="2"/>
            <a:r>
              <a:rPr lang="en-US" dirty="0" smtClean="0"/>
              <a:t>Assist in documenting “closing the loop” assessment</a:t>
            </a:r>
          </a:p>
          <a:p>
            <a:r>
              <a:rPr lang="en-US" dirty="0" smtClean="0"/>
              <a:t>“Counter-example” research</a:t>
            </a:r>
          </a:p>
          <a:p>
            <a:pPr lvl="1"/>
            <a:r>
              <a:rPr lang="en-US" dirty="0" smtClean="0"/>
              <a:t>Why do some students do the opposite of prediction?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3E86-C599-4ACA-81B1-5C5CC5642F45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research, current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53496"/>
            <a:ext cx="10800425" cy="4802853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Health sciences, Phil Gimber/Jill Janofsky</a:t>
            </a:r>
          </a:p>
          <a:p>
            <a:pPr lvl="1"/>
            <a:r>
              <a:rPr lang="en-US" dirty="0" smtClean="0"/>
              <a:t>Prompting data: health sciences student retention</a:t>
            </a:r>
          </a:p>
          <a:p>
            <a:pPr lvl="1"/>
            <a:r>
              <a:rPr lang="en-US" dirty="0" smtClean="0"/>
              <a:t>Hypothesis: we know early which students have no chance of reaching candidacy</a:t>
            </a:r>
          </a:p>
          <a:p>
            <a:pPr lvl="1"/>
            <a:r>
              <a:rPr lang="en-US" dirty="0" smtClean="0"/>
              <a:t>Analytic data: probability of successful candidacy of:</a:t>
            </a:r>
          </a:p>
          <a:p>
            <a:pPr lvl="2"/>
            <a:r>
              <a:rPr lang="en-US" dirty="0" smtClean="0"/>
              <a:t>Those who are placed into Math 096</a:t>
            </a:r>
          </a:p>
          <a:p>
            <a:pPr lvl="2"/>
            <a:r>
              <a:rPr lang="en-US" dirty="0" smtClean="0"/>
              <a:t>Those who have below a 2.00 in first semester, etc.</a:t>
            </a:r>
          </a:p>
          <a:p>
            <a:pPr lvl="1"/>
            <a:r>
              <a:rPr lang="en-US" dirty="0" smtClean="0"/>
              <a:t>Action: Change early advising, present data, be more forceful, develop “Plan B” majors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9D60-D429-40EA-9B36-127AE6417B65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research, current examples: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85825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Transfer services-Bart Grachan</a:t>
            </a:r>
          </a:p>
          <a:p>
            <a:r>
              <a:rPr lang="en-US" dirty="0" smtClean="0"/>
              <a:t>Prompting data: survey results showing dissatisfaction with Transfer services</a:t>
            </a:r>
          </a:p>
          <a:p>
            <a:r>
              <a:rPr lang="en-US" dirty="0" smtClean="0"/>
              <a:t>Hypothesis: some </a:t>
            </a:r>
            <a:r>
              <a:rPr lang="en-US" dirty="0"/>
              <a:t>CUNY colleges and majors accept the </a:t>
            </a:r>
            <a:r>
              <a:rPr lang="en-US" dirty="0" smtClean="0"/>
              <a:t>few </a:t>
            </a:r>
            <a:r>
              <a:rPr lang="en-US" dirty="0"/>
              <a:t>transfer credits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Analytic data: look at number of credits needed to graduate with a CUNY BA by our grads:</a:t>
            </a:r>
          </a:p>
          <a:p>
            <a:pPr lvl="1"/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laguardia.edu/WorkArea/linkit.aspx?LinkIdentifier=id&amp;ItemID=21474871622&amp;libID=21474872019</a:t>
            </a:r>
            <a:endParaRPr lang="en-US" sz="1600" dirty="0" smtClean="0"/>
          </a:p>
          <a:p>
            <a:pPr marL="228600" lvl="1">
              <a:spcBef>
                <a:spcPts val="1000"/>
              </a:spcBef>
            </a:pPr>
            <a:r>
              <a:rPr lang="en-US" sz="4000" dirty="0"/>
              <a:t>Action: focus on specific problem areas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37CD-0135-47E9-8D1A-92939B86A28E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Counter-example research…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46F-0F33-4573-BEF5-EC47FB4625FB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9109-2FD3-4ED0-9BB1-7FBC5904B07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7790" y="2432482"/>
            <a:ext cx="6365290" cy="3338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814873" y="2423604"/>
            <a:ext cx="0" cy="34090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1"/>
            <a:endCxn id="6" idx="3"/>
          </p:cNvCxnSpPr>
          <p:nvPr/>
        </p:nvCxnSpPr>
        <p:spPr>
          <a:xfrm>
            <a:off x="2627790" y="4101484"/>
            <a:ext cx="63652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61982" y="2828559"/>
            <a:ext cx="114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Predicted Return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61981" y="4477824"/>
            <a:ext cx="126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Predicted Non-return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0571" y="1928213"/>
            <a:ext cx="114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Returned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3216" y="1752399"/>
            <a:ext cx="114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Did Not Return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15061" y="2990358"/>
            <a:ext cx="142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Successful as predicted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3889" y="4520113"/>
            <a:ext cx="162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Unsuccessful as predicted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8326" y="2801815"/>
            <a:ext cx="202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were the odds wrong? Who are these students?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1208" y="4310095"/>
            <a:ext cx="2026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did these students beat the odds? Who are these students?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362" y="365125"/>
            <a:ext cx="10146437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Two-semester Goal-setting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9092"/>
          </a:xfrm>
        </p:spPr>
        <p:txBody>
          <a:bodyPr>
            <a:normAutofit/>
          </a:bodyPr>
          <a:lstStyle/>
          <a:p>
            <a:pPr marL="914400" indent="-452438">
              <a:buFont typeface="Wingdings" panose="05000000000000000000" pitchFamily="2" charset="2"/>
              <a:buChar char="Ø"/>
            </a:pPr>
            <a:r>
              <a:rPr lang="en-US" sz="3600" b="1" dirty="0" smtClean="0"/>
              <a:t>Stepwise Logistic Regression—A method of combining information on a student to calculate a probability of return.</a:t>
            </a:r>
          </a:p>
          <a:p>
            <a:pPr marL="914400" indent="-452438"/>
            <a:r>
              <a:rPr lang="en-US" sz="3600" b="1" dirty="0" smtClean="0"/>
              <a:t>Goal: Predict the return (or graduation) of Fall 2014 degree students, based on:</a:t>
            </a:r>
          </a:p>
          <a:p>
            <a:pPr marL="1207008" lvl="1" indent="-452438"/>
            <a:r>
              <a:rPr lang="en-US" sz="3000" b="1" dirty="0" smtClean="0"/>
              <a:t>Fall 2012 to Fall 2013 actual</a:t>
            </a:r>
          </a:p>
          <a:p>
            <a:pPr marL="1207008" lvl="1" indent="-452438"/>
            <a:r>
              <a:rPr lang="en-US" sz="3000" b="1" dirty="0" smtClean="0"/>
              <a:t>Spring 2013 to Spring 2014 actual</a:t>
            </a:r>
          </a:p>
          <a:p>
            <a:pPr marL="1207008" lvl="1" indent="-452438"/>
            <a:r>
              <a:rPr lang="en-US" sz="3000" b="1" dirty="0" smtClean="0"/>
              <a:t>Fall 2013 to Fall 2014 actual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C0BD-13BB-40EC-9781-1FBDC7902A9D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752-C276-4D01-84BF-0073FFB852F3}" type="datetime1">
              <a:rPr lang="en-US" smtClean="0"/>
              <a:t>6/20/2016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0469" y="177552"/>
          <a:ext cx="10864172" cy="612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7177972" imgH="4328208" progId="Excel.Sheet.12">
                  <p:embed/>
                </p:oleObj>
              </mc:Choice>
              <mc:Fallback>
                <p:oleObj name="Worksheet" r:id="rId3" imgW="7177972" imgH="43282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469" y="177552"/>
                        <a:ext cx="10864172" cy="612552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4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47229"/>
          </a:xfrm>
        </p:spPr>
        <p:txBody>
          <a:bodyPr/>
          <a:lstStyle/>
          <a:p>
            <a:r>
              <a:rPr lang="en-US" dirty="0" smtClean="0"/>
              <a:t>Results of fall 2014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33832"/>
            <a:ext cx="11068664" cy="43352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15,935 Fall 2014 Degree Students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Predicted probability of return/graduation: 61.6%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Actual return/graduation rate: 64.3% 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100 students with highest probability of return: 85% returned</a:t>
            </a:r>
          </a:p>
          <a:p>
            <a:pPr lvl="1">
              <a:lnSpc>
                <a:spcPct val="100000"/>
              </a:lnSpc>
            </a:pPr>
            <a:r>
              <a:rPr lang="en-US" b="1" dirty="0" smtClean="0"/>
              <a:t>100 students with lowest probability of return: 28% returned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12FA-6548-4E32-9660-C441BEAA11DB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33EE-D942-45B5-BE27-975A6EBB1D51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" y="0"/>
            <a:ext cx="10982633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89BE-67EA-403E-9654-246D9659097F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1" y="0"/>
            <a:ext cx="10191565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388-0BB7-467F-AE6B-0E22F606596C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05" y="1835150"/>
            <a:ext cx="9367989" cy="3187700"/>
          </a:xfrm>
          <a:prstGeom prst="rect">
            <a:avLst/>
          </a:prstGeom>
          <a:solidFill>
            <a:srgbClr val="F2F2F2"/>
          </a:solidFill>
        </p:spPr>
      </p:pic>
    </p:spTree>
    <p:extLst>
      <p:ext uri="{BB962C8B-B14F-4D97-AF65-F5344CB8AC3E}">
        <p14:creationId xmlns:p14="http://schemas.microsoft.com/office/powerpoint/2010/main" val="15004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looking at SEMS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Ask…</a:t>
            </a:r>
          </a:p>
          <a:p>
            <a:pPr lvl="1">
              <a:lnSpc>
                <a:spcPct val="110000"/>
              </a:lnSpc>
            </a:pPr>
            <a:r>
              <a:rPr lang="en-US" sz="3200" b="1" dirty="0" smtClean="0"/>
              <a:t>Does visiting an office improve retention above expectations?</a:t>
            </a:r>
          </a:p>
          <a:p>
            <a:pPr lvl="1">
              <a:lnSpc>
                <a:spcPct val="110000"/>
              </a:lnSpc>
            </a:pPr>
            <a:r>
              <a:rPr lang="en-US" sz="3200" b="1" dirty="0" smtClean="0"/>
              <a:t>Does visiting an office more often improve retention above expectations?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/>
              <a:t>Are some offices better ones to visit?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F509-F73E-4D3D-A9A6-7580E964EB0A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79" y="127819"/>
            <a:ext cx="10593275" cy="766917"/>
          </a:xfrm>
        </p:spPr>
        <p:txBody>
          <a:bodyPr>
            <a:normAutofit/>
          </a:bodyPr>
          <a:lstStyle/>
          <a:p>
            <a:r>
              <a:rPr lang="en-US" dirty="0" smtClean="0"/>
              <a:t>Not visiting any office is very, very bad!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423-A43D-48BB-A026-064E7F5ED6F5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0110-42C9-49C2-B55B-B25BA4E312ED}" type="slidenum">
              <a:rPr lang="en-US" smtClean="0"/>
              <a:t>9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555" y="894736"/>
            <a:ext cx="10274710" cy="54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31143</TotalTime>
  <Words>463</Words>
  <Application>Microsoft Office PowerPoint</Application>
  <PresentationFormat>Widescreen</PresentationFormat>
  <Paragraphs>93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Worksheet</vt:lpstr>
      <vt:lpstr>Two-semester Goal-setting Project</vt:lpstr>
      <vt:lpstr>Two-semester Goal-setting Project</vt:lpstr>
      <vt:lpstr>PowerPoint Presentation</vt:lpstr>
      <vt:lpstr>Results of fall 2014 predictions</vt:lpstr>
      <vt:lpstr>PowerPoint Presentation</vt:lpstr>
      <vt:lpstr>PowerPoint Presentation</vt:lpstr>
      <vt:lpstr>PowerPoint Presentation</vt:lpstr>
      <vt:lpstr>How about looking at SEMS data?</vt:lpstr>
      <vt:lpstr>Not visiting any office is very, very bad!</vt:lpstr>
      <vt:lpstr>Visiting Single Stop is beneficial!</vt:lpstr>
      <vt:lpstr>Seeing an advisor once is the norm. More than once helps (except not 9 times).</vt:lpstr>
      <vt:lpstr>Seeing an advisor is good;  Seeing a faculty member is better!</vt:lpstr>
      <vt:lpstr>The future: IR&amp;A Strategic Directions</vt:lpstr>
      <vt:lpstr>Distributed research, current examples:</vt:lpstr>
      <vt:lpstr>Distributed research, current examples:</vt:lpstr>
      <vt:lpstr>Counter-example research…</vt:lpstr>
    </vt:vector>
  </TitlesOfParts>
  <Company>LAGCC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Dickmeyer</dc:creator>
  <cp:lastModifiedBy>Jenny Zhu</cp:lastModifiedBy>
  <cp:revision>55</cp:revision>
  <dcterms:created xsi:type="dcterms:W3CDTF">2015-10-26T12:52:23Z</dcterms:created>
  <dcterms:modified xsi:type="dcterms:W3CDTF">2016-06-20T17:55:02Z</dcterms:modified>
</cp:coreProperties>
</file>